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5" d="100"/>
          <a:sy n="75" d="100"/>
        </p:scale>
        <p:origin x="126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41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7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3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0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96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13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71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6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2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5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1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08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69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35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556C08-9096-46E6-82C1-243105E0CC2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98AA5F-20B5-4433-AF0F-F39A4B95C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r>
              <a:rPr lang="en-US" dirty="0" smtClean="0">
                <a:solidFill>
                  <a:srgbClr val="FF0000"/>
                </a:solidFill>
              </a:rPr>
              <a:t>to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Theory of Automata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5308866" cy="1377651"/>
          </a:xfrm>
        </p:spPr>
        <p:txBody>
          <a:bodyPr/>
          <a:lstStyle/>
          <a:p>
            <a:pPr algn="l"/>
            <a:r>
              <a:rPr lang="en-US" sz="3200" dirty="0"/>
              <a:t>By:</a:t>
            </a:r>
          </a:p>
          <a:p>
            <a:r>
              <a:rPr lang="en-US" sz="3200" dirty="0"/>
              <a:t>Wasim Ahmad Khan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Some Special Symbols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Sigma  ∑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Capital </a:t>
            </a:r>
            <a:r>
              <a:rPr lang="en-US" sz="3200" dirty="0" smtClean="0"/>
              <a:t>Lambda </a:t>
            </a:r>
            <a:r>
              <a:rPr lang="el-GR" sz="3200" dirty="0"/>
              <a:t>Λ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</a:t>
            </a:r>
            <a:r>
              <a:rPr lang="en-US" sz="3200" dirty="0" smtClean="0"/>
              <a:t>psilon </a:t>
            </a:r>
            <a:r>
              <a:rPr lang="el-GR" sz="4000" dirty="0"/>
              <a:t>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811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Lexicographical Order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According to this strings are arranged in a set length wise as indexing is used in dictionary 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∑ = { a , b </a:t>
            </a:r>
            <a:r>
              <a:rPr lang="en-US" sz="2800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	Strings =  aa , ab , ba , bb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∑ = { </a:t>
            </a:r>
            <a:r>
              <a:rPr lang="en-US" sz="2800" dirty="0" smtClean="0">
                <a:solidFill>
                  <a:schemeClr val="tx1"/>
                </a:solidFill>
              </a:rPr>
              <a:t>b 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a </a:t>
            </a:r>
            <a:r>
              <a:rPr lang="en-US" sz="2800" dirty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	Strings =  </a:t>
            </a:r>
            <a:r>
              <a:rPr lang="en-US" sz="2800" dirty="0" smtClean="0">
                <a:solidFill>
                  <a:schemeClr val="tx1"/>
                </a:solidFill>
              </a:rPr>
              <a:t>bb 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ba 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ab 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aa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360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Valid Lengths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6820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Smallest valid length is zero ( 0 )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Largest valid length could be any length you can made over sigma</a:t>
            </a:r>
          </a:p>
          <a:p>
            <a:pPr marL="0" indent="0">
              <a:buNone/>
            </a:pPr>
            <a:r>
              <a:rPr lang="en-US" sz="3200" b="1" dirty="0" smtClean="0">
                <a:latin typeface="+mj-lt"/>
              </a:rPr>
              <a:t>Length of a string</a:t>
            </a:r>
          </a:p>
          <a:p>
            <a:pPr marL="0" indent="0">
              <a:buNone/>
            </a:pPr>
            <a:r>
              <a:rPr lang="en-US" dirty="0" smtClean="0"/>
              <a:t>Count of positions available to hold character.</a:t>
            </a:r>
          </a:p>
          <a:p>
            <a:pPr marL="0" indent="0">
              <a:buNone/>
            </a:pPr>
            <a:r>
              <a:rPr lang="en-US" dirty="0" smtClean="0"/>
              <a:t> 				</a:t>
            </a:r>
            <a:r>
              <a:rPr lang="en-US" dirty="0" smtClean="0">
                <a:solidFill>
                  <a:schemeClr val="tx1"/>
                </a:solidFill>
              </a:rPr>
              <a:t>∑ </a:t>
            </a:r>
            <a:r>
              <a:rPr lang="en-US" dirty="0">
                <a:solidFill>
                  <a:schemeClr val="tx1"/>
                </a:solidFill>
              </a:rPr>
              <a:t>= { a , </a:t>
            </a:r>
            <a:r>
              <a:rPr lang="en-US" dirty="0" smtClean="0">
                <a:solidFill>
                  <a:schemeClr val="tx1"/>
                </a:solidFill>
              </a:rPr>
              <a:t>aa 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aa </a:t>
            </a:r>
            <a:r>
              <a:rPr lang="en-US" dirty="0" smtClean="0"/>
              <a:t>its valid length could be 2 and 3.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1697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Null String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6" y="2514600"/>
            <a:ext cx="6798736" cy="352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String having length zero or a string having no position at all.</a:t>
            </a:r>
            <a:endParaRPr lang="en-US" sz="4000" b="1" dirty="0" smtClean="0">
              <a:latin typeface="+mj-lt"/>
            </a:endParaRPr>
          </a:p>
          <a:p>
            <a:pPr marL="0" indent="0">
              <a:buNone/>
            </a:pPr>
            <a:r>
              <a:rPr lang="en-US" sz="4000" b="1" dirty="0" smtClean="0">
                <a:latin typeface="+mj-lt"/>
              </a:rPr>
              <a:t>Empty String</a:t>
            </a:r>
          </a:p>
          <a:p>
            <a:pPr marL="0" indent="0">
              <a:buNone/>
            </a:pPr>
            <a:r>
              <a:rPr lang="en-US" dirty="0" smtClean="0"/>
              <a:t>A String having no character at all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For example : { }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It creates a confusion so we mostly use phi </a:t>
            </a:r>
            <a:r>
              <a:rPr lang="el-GR" sz="3600" dirty="0"/>
              <a:t>φ</a:t>
            </a:r>
            <a:r>
              <a:rPr lang="en-US" dirty="0" smtClean="0"/>
              <a:t> .</a:t>
            </a: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59386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Example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∑ = { a , b }</a:t>
            </a:r>
          </a:p>
          <a:p>
            <a:pPr marL="0" indent="0">
              <a:buNone/>
            </a:pPr>
            <a:r>
              <a:rPr lang="en-US" sz="3200" dirty="0" smtClean="0"/>
              <a:t>L = All the strings over the above sigma.</a:t>
            </a:r>
          </a:p>
          <a:p>
            <a:pPr marL="0" indent="0">
              <a:buNone/>
            </a:pPr>
            <a:r>
              <a:rPr lang="en-US" sz="2800" dirty="0" smtClean="0"/>
              <a:t>{ </a:t>
            </a:r>
            <a:r>
              <a:rPr lang="el-GR" sz="2800" dirty="0" smtClean="0"/>
              <a:t>Λ</a:t>
            </a:r>
            <a:r>
              <a:rPr lang="en-US" sz="2800" dirty="0" smtClean="0"/>
              <a:t> , a , b , aa , ab , ba , bb , aaa , aab , aba , abb , baa , bab , bba , bbb , …}</a:t>
            </a:r>
          </a:p>
          <a:p>
            <a:pPr marL="0" indent="0">
              <a:buNone/>
            </a:pPr>
            <a:r>
              <a:rPr lang="en-US" sz="2800" b="1" dirty="0" smtClean="0"/>
              <a:t>Note:</a:t>
            </a:r>
          </a:p>
          <a:p>
            <a:pPr marL="0" indent="0">
              <a:buNone/>
            </a:pPr>
            <a:r>
              <a:rPr lang="en-US" sz="2800" dirty="0" smtClean="0"/>
              <a:t>For continuation use only </a:t>
            </a:r>
            <a:r>
              <a:rPr lang="en-US" sz="2800" dirty="0" smtClean="0">
                <a:solidFill>
                  <a:srgbClr val="0000CC"/>
                </a:solidFill>
              </a:rPr>
              <a:t>3 dots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599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Example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∑ = { a , b }</a:t>
            </a:r>
          </a:p>
          <a:p>
            <a:pPr marL="0" indent="0">
              <a:buNone/>
            </a:pPr>
            <a:r>
              <a:rPr lang="en-US" sz="2800" dirty="0"/>
              <a:t>L = All the </a:t>
            </a:r>
            <a:r>
              <a:rPr lang="en-US" sz="2800" dirty="0" smtClean="0"/>
              <a:t>strings starting with ‘ a ’ </a:t>
            </a:r>
            <a:r>
              <a:rPr lang="en-US" sz="2800" dirty="0"/>
              <a:t>over the above sigma.</a:t>
            </a:r>
          </a:p>
          <a:p>
            <a:pPr marL="0" indent="0">
              <a:buNone/>
            </a:pPr>
            <a:r>
              <a:rPr lang="en-US" sz="2800" dirty="0"/>
              <a:t>{ </a:t>
            </a:r>
            <a:r>
              <a:rPr lang="el-GR" sz="2800" dirty="0"/>
              <a:t>Λ</a:t>
            </a:r>
            <a:r>
              <a:rPr lang="en-US" sz="2800" dirty="0"/>
              <a:t> , a , </a:t>
            </a:r>
            <a:r>
              <a:rPr lang="en-US" sz="2800" dirty="0" smtClean="0"/>
              <a:t>aa </a:t>
            </a:r>
            <a:r>
              <a:rPr lang="en-US" sz="2800" dirty="0"/>
              <a:t>, </a:t>
            </a:r>
            <a:r>
              <a:rPr lang="en-US" sz="2800" dirty="0" smtClean="0"/>
              <a:t>ab </a:t>
            </a:r>
            <a:r>
              <a:rPr lang="en-US" sz="2800" dirty="0"/>
              <a:t>, aaa , aab , aba , abb </a:t>
            </a:r>
            <a:r>
              <a:rPr lang="en-US" sz="2800" dirty="0" smtClean="0"/>
              <a:t>, </a:t>
            </a:r>
            <a:r>
              <a:rPr lang="en-US" sz="2800" dirty="0"/>
              <a:t>…}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607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Alphabet/Symbols/Character Set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62200"/>
            <a:ext cx="6798736" cy="344499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finite non-empty set of specific symbols (letters), is called alphabet . It is denoted by Greek letter ∑ (Sigma</a:t>
            </a:r>
            <a:r>
              <a:rPr lang="en-US" sz="2800" dirty="0" smtClean="0"/>
              <a:t>).</a:t>
            </a:r>
          </a:p>
          <a:p>
            <a:pPr marL="0" indent="0">
              <a:buNone/>
            </a:pPr>
            <a:r>
              <a:rPr lang="en-US" altLang="en-US" sz="2800" dirty="0"/>
              <a:t>An alphabet is a finite set of symbols, usually letters, digits, and punctuations.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00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Types of alphabet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Valid Alphabets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Invalid </a:t>
            </a:r>
            <a:r>
              <a:rPr lang="en-US" sz="3200" dirty="0"/>
              <a:t>Alphabets</a:t>
            </a:r>
          </a:p>
        </p:txBody>
      </p:sp>
    </p:spTree>
    <p:extLst>
      <p:ext uri="{BB962C8B-B14F-4D97-AF65-F5344CB8AC3E}">
        <p14:creationId xmlns:p14="http://schemas.microsoft.com/office/powerpoint/2010/main" val="3521768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Valid Alphabet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there is suffix but not prefix then it is a valid Alphabet, </a:t>
            </a:r>
            <a:r>
              <a:rPr lang="en-US" altLang="en-US" sz="2800" dirty="0"/>
              <a:t>While defining an alphabet of letters consisting of more than one symbols, no letter should be started with </a:t>
            </a:r>
            <a:r>
              <a:rPr lang="en-US" altLang="en-US" sz="2800" dirty="0" smtClean="0"/>
              <a:t>the </a:t>
            </a:r>
            <a:r>
              <a:rPr lang="en-US" altLang="en-US" sz="2800" dirty="0"/>
              <a:t>letter of the same </a:t>
            </a:r>
            <a:r>
              <a:rPr lang="en-US" altLang="en-US" sz="2800" dirty="0" smtClean="0"/>
              <a:t>alphabet.</a:t>
            </a:r>
          </a:p>
          <a:p>
            <a:pPr marL="0" indent="0">
              <a:buNone/>
            </a:pPr>
            <a:r>
              <a:rPr lang="en-US" sz="2800" dirty="0" smtClean="0"/>
              <a:t>Valid Alphabet : </a:t>
            </a:r>
            <a:endParaRPr lang="en-US" sz="28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58310"/>
              </p:ext>
            </p:extLst>
          </p:nvPr>
        </p:nvGraphicFramePr>
        <p:xfrm>
          <a:off x="3810000" y="4800600"/>
          <a:ext cx="2286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825500" imgH="254000" progId="Equation.DSMT4">
                  <p:embed/>
                </p:oleObj>
              </mc:Choice>
              <mc:Fallback>
                <p:oleObj name="Equation" r:id="rId3" imgW="825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00600"/>
                        <a:ext cx="2286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863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Invalid Alphabet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If there is prefix present in an alphabet then it is an invalid Alphabet.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Invalid Alphabet </a:t>
            </a:r>
            <a:r>
              <a:rPr lang="en-US" sz="2800" dirty="0" smtClean="0"/>
              <a:t>: </a:t>
            </a:r>
            <a:endParaRPr lang="en-US" sz="2800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573759"/>
              </p:ext>
            </p:extLst>
          </p:nvPr>
        </p:nvGraphicFramePr>
        <p:xfrm>
          <a:off x="4419600" y="4343400"/>
          <a:ext cx="2133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3" imgW="825500" imgH="254000" progId="Equation.DSMT4">
                  <p:embed/>
                </p:oleObj>
              </mc:Choice>
              <mc:Fallback>
                <p:oleObj name="Equation" r:id="rId3" imgW="825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343400"/>
                        <a:ext cx="2133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73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String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Collection of characters/Combination of symbols from an alphabet or sigma( ∑ )</a:t>
            </a:r>
          </a:p>
          <a:p>
            <a:pPr marL="0" indent="0" algn="ctr">
              <a:buNone/>
            </a:pPr>
            <a:r>
              <a:rPr lang="en-US" sz="2800" b="1" dirty="0" smtClean="0"/>
              <a:t>OR</a:t>
            </a:r>
          </a:p>
          <a:p>
            <a:pPr marL="0" indent="0" algn="ctr">
              <a:buNone/>
            </a:pPr>
            <a:r>
              <a:rPr lang="en-US" dirty="0" smtClean="0"/>
              <a:t>Finite Collection of Symbols	</a:t>
            </a:r>
          </a:p>
          <a:p>
            <a:pPr marL="0" indent="0">
              <a:buNone/>
            </a:pPr>
            <a:r>
              <a:rPr lang="en-US" b="1" dirty="0" smtClean="0"/>
              <a:t>For Example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a+b</a:t>
            </a:r>
            <a:r>
              <a:rPr lang="en-US" dirty="0" smtClean="0"/>
              <a:t> &amp; </a:t>
            </a:r>
            <a:r>
              <a:rPr lang="en-US" dirty="0" err="1" smtClean="0"/>
              <a:t>intabc</a:t>
            </a:r>
            <a:r>
              <a:rPr lang="en-US" dirty="0" smtClean="0"/>
              <a:t> both are strings.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21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Valid Strings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Language is a collection of Valid strings.</a:t>
            </a:r>
          </a:p>
          <a:p>
            <a:pPr marL="0" indent="0">
              <a:buNone/>
            </a:pPr>
            <a:r>
              <a:rPr lang="en-US" sz="2800" dirty="0" smtClean="0"/>
              <a:t>To </a:t>
            </a:r>
            <a:r>
              <a:rPr lang="en-US" sz="2800" dirty="0" smtClean="0">
                <a:solidFill>
                  <a:srgbClr val="0000CC"/>
                </a:solidFill>
              </a:rPr>
              <a:t>declare</a:t>
            </a:r>
            <a:r>
              <a:rPr lang="en-US" sz="2800" dirty="0" smtClean="0"/>
              <a:t> strings </a:t>
            </a:r>
            <a:r>
              <a:rPr lang="en-US" sz="2800" dirty="0" smtClean="0">
                <a:solidFill>
                  <a:srgbClr val="0000CC"/>
                </a:solidFill>
              </a:rPr>
              <a:t>symbols</a:t>
            </a:r>
            <a:r>
              <a:rPr lang="en-US" sz="2800" dirty="0" smtClean="0"/>
              <a:t> are basic things.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Criteria</a:t>
            </a:r>
          </a:p>
          <a:p>
            <a:pPr marL="0" indent="0">
              <a:buNone/>
            </a:pPr>
            <a:r>
              <a:rPr lang="en-US" sz="2800" dirty="0" smtClean="0"/>
              <a:t>All the character used to write a string must belong to the character set of said language. It must follow the “</a:t>
            </a:r>
            <a:r>
              <a:rPr lang="en-US" sz="2800" dirty="0" smtClean="0">
                <a:solidFill>
                  <a:srgbClr val="0000CC"/>
                </a:solidFill>
              </a:rPr>
              <a:t>vary clear</a:t>
            </a:r>
            <a:r>
              <a:rPr lang="en-US" sz="2800" dirty="0" smtClean="0"/>
              <a:t>” rules defined by said Language.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812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Restrictions of Character Set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It should not be included Capital lambda.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It should not be empty.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It must be finite.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26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∑</a:t>
            </a:r>
            <a:r>
              <a:rPr lang="en-US" sz="2800" dirty="0" smtClean="0"/>
              <a:t> represents character set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∑ = { a , b }</a:t>
            </a:r>
            <a:endParaRPr lang="en-US" sz="28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 define a valid character set.</a:t>
            </a:r>
            <a:r>
              <a:rPr lang="en-US" sz="2800" dirty="0"/>
              <a:t> </a:t>
            </a:r>
            <a:r>
              <a:rPr lang="en-US" sz="2800" dirty="0" smtClean="0"/>
              <a:t>Finite &amp; non empty.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  ∑ </a:t>
            </a:r>
            <a:r>
              <a:rPr lang="en-US" sz="2800" dirty="0">
                <a:solidFill>
                  <a:schemeClr val="tx1"/>
                </a:solidFill>
              </a:rPr>
              <a:t>= { a , b </a:t>
            </a:r>
            <a:r>
              <a:rPr lang="en-US" sz="2800" dirty="0" smtClean="0">
                <a:solidFill>
                  <a:schemeClr val="tx1"/>
                </a:solidFill>
              </a:rPr>
              <a:t>, …}             Invalid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chemeClr val="tx1"/>
                </a:solidFill>
              </a:rPr>
              <a:t>∑ </a:t>
            </a:r>
            <a:r>
              <a:rPr lang="en-US" sz="2800" dirty="0">
                <a:solidFill>
                  <a:schemeClr val="tx1"/>
                </a:solidFill>
              </a:rPr>
              <a:t>= { </a:t>
            </a:r>
            <a:r>
              <a:rPr lang="en-US" sz="2800" dirty="0" smtClean="0">
                <a:solidFill>
                  <a:schemeClr val="tx1"/>
                </a:solidFill>
              </a:rPr>
              <a:t>1 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2 }  </a:t>
            </a:r>
            <a:r>
              <a:rPr lang="en-US" sz="2800" dirty="0">
                <a:solidFill>
                  <a:schemeClr val="tx1"/>
                </a:solidFill>
              </a:rPr>
              <a:t>V</a:t>
            </a:r>
            <a:r>
              <a:rPr lang="en-US" sz="2800" dirty="0" smtClean="0">
                <a:solidFill>
                  <a:schemeClr val="tx1"/>
                </a:solidFill>
              </a:rPr>
              <a:t>alid</a:t>
            </a:r>
            <a:r>
              <a:rPr lang="en-US" sz="2800" dirty="0" smtClean="0">
                <a:solidFill>
                  <a:schemeClr val="tx1"/>
                </a:solidFill>
              </a:rPr>
              <a:t>, Finite, Non Empty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901117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</TotalTime>
  <Words>477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Garamond</vt:lpstr>
      <vt:lpstr>Wingdings</vt:lpstr>
      <vt:lpstr>Organic</vt:lpstr>
      <vt:lpstr>MathType 6.0 Equation</vt:lpstr>
      <vt:lpstr>Introduction to Theory of Automata</vt:lpstr>
      <vt:lpstr>Alphabet/Symbols/Character Set</vt:lpstr>
      <vt:lpstr>Types of alphabet</vt:lpstr>
      <vt:lpstr>Valid Alphabet</vt:lpstr>
      <vt:lpstr>Invalid Alphabet</vt:lpstr>
      <vt:lpstr>String</vt:lpstr>
      <vt:lpstr>Valid Strings</vt:lpstr>
      <vt:lpstr>Restrictions of Character Set</vt:lpstr>
      <vt:lpstr>Examples</vt:lpstr>
      <vt:lpstr>Some Special Symbols</vt:lpstr>
      <vt:lpstr>Lexicographical Order</vt:lpstr>
      <vt:lpstr>Valid Lengths</vt:lpstr>
      <vt:lpstr>Null String</vt:lpstr>
      <vt:lpstr>Example 1</vt:lpstr>
      <vt:lpstr>Example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Usman</dc:creator>
  <cp:lastModifiedBy>Usman Lakhwera</cp:lastModifiedBy>
  <cp:revision>22</cp:revision>
  <dcterms:created xsi:type="dcterms:W3CDTF">2015-03-09T17:37:07Z</dcterms:created>
  <dcterms:modified xsi:type="dcterms:W3CDTF">2015-03-11T19:03:36Z</dcterms:modified>
</cp:coreProperties>
</file>