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General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general case, we have K mutually exclusive and exhaustive classes. </a:t>
            </a:r>
            <a:r>
              <a:rPr lang="en-US" dirty="0" err="1" smtClean="0"/>
              <a:t>Ci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=1,2…k.</a:t>
            </a:r>
          </a:p>
          <a:p>
            <a:r>
              <a:rPr lang="en-US" dirty="0" smtClean="0"/>
              <a:t>We have prior probabilities satisfying P(</a:t>
            </a:r>
            <a:r>
              <a:rPr lang="en-US" dirty="0" err="1" smtClean="0"/>
              <a:t>Ci</a:t>
            </a:r>
            <a:r>
              <a:rPr lang="en-US" dirty="0" smtClean="0"/>
              <a:t>)&gt;= 0 and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X|Ci</a:t>
            </a:r>
            <a:r>
              <a:rPr lang="en-US" dirty="0" smtClean="0"/>
              <a:t>) is the probability of seeing X as the input when it is known that it belongs to class </a:t>
            </a:r>
            <a:r>
              <a:rPr lang="en-US" dirty="0" err="1" smtClean="0"/>
              <a:t>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posterior probability of Class </a:t>
            </a:r>
            <a:r>
              <a:rPr lang="en-US" dirty="0" err="1" smtClean="0"/>
              <a:t>Ci</a:t>
            </a:r>
            <a:r>
              <a:rPr lang="en-US" dirty="0" smtClean="0"/>
              <a:t> can be calculated as P(</a:t>
            </a:r>
            <a:r>
              <a:rPr lang="en-US" dirty="0" err="1" smtClean="0"/>
              <a:t>Ci|X</a:t>
            </a:r>
            <a:r>
              <a:rPr lang="en-US" dirty="0" smtClean="0"/>
              <a:t>) =  P(</a:t>
            </a:r>
            <a:r>
              <a:rPr lang="en-US" dirty="0" err="1" smtClean="0"/>
              <a:t>X|Ci</a:t>
            </a:r>
            <a:r>
              <a:rPr lang="en-US" dirty="0" smtClean="0"/>
              <a:t>) P(</a:t>
            </a:r>
            <a:r>
              <a:rPr lang="en-US" dirty="0" err="1" smtClean="0"/>
              <a:t>Ci</a:t>
            </a:r>
            <a:r>
              <a:rPr lang="en-US" dirty="0" smtClean="0"/>
              <a:t>) / P(X)  </a:t>
            </a:r>
          </a:p>
          <a:p>
            <a:r>
              <a:rPr lang="en-US" dirty="0" smtClean="0"/>
              <a:t>P(X) =                          and for minimum error the </a:t>
            </a:r>
            <a:r>
              <a:rPr lang="en-US" dirty="0" err="1" smtClean="0"/>
              <a:t>Bayes</a:t>
            </a:r>
            <a:r>
              <a:rPr lang="en-US" dirty="0" smtClean="0"/>
              <a:t>’ classifier choose the class with the highest posterior probability that is we choose </a:t>
            </a:r>
            <a:r>
              <a:rPr lang="en-US" dirty="0" err="1" smtClean="0"/>
              <a:t>Ci</a:t>
            </a:r>
            <a:r>
              <a:rPr lang="en-US" dirty="0" smtClean="0"/>
              <a:t> if P(</a:t>
            </a:r>
            <a:r>
              <a:rPr lang="en-US" dirty="0" err="1" smtClean="0"/>
              <a:t>Ci|X</a:t>
            </a:r>
            <a:r>
              <a:rPr lang="en-US" dirty="0" smtClean="0"/>
              <a:t>)=</a:t>
            </a:r>
            <a:r>
              <a:rPr lang="en-US" dirty="0" err="1" smtClean="0"/>
              <a:t>maxk</a:t>
            </a:r>
            <a:r>
              <a:rPr lang="en-US" dirty="0" smtClean="0"/>
              <a:t>(P(</a:t>
            </a:r>
            <a:r>
              <a:rPr lang="en-US" dirty="0" err="1" smtClean="0"/>
              <a:t>Ck|X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819400"/>
            <a:ext cx="1066800" cy="6477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181600"/>
            <a:ext cx="12954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Learning Multiple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In the general case, we have K classes as </a:t>
            </a:r>
            <a:r>
              <a:rPr lang="en-US" dirty="0" err="1" smtClean="0"/>
              <a:t>Ci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=1,2…K and an input instance belongs to one and exactly one of them.</a:t>
            </a:r>
          </a:p>
          <a:p>
            <a:r>
              <a:rPr lang="en-US" dirty="0" smtClean="0"/>
              <a:t>The training set is now of the form x={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,r</a:t>
            </a:r>
            <a:r>
              <a:rPr lang="en-US" baseline="30000" dirty="0" err="1" smtClean="0"/>
              <a:t>t</a:t>
            </a:r>
            <a:r>
              <a:rPr lang="en-US" dirty="0" smtClean="0"/>
              <a:t>}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baseline="30000" dirty="0" smtClean="0"/>
              <a:t>N</a:t>
            </a:r>
            <a:r>
              <a:rPr lang="en-US" dirty="0" smtClean="0"/>
              <a:t>   where r has k dimensions and </a:t>
            </a:r>
            <a:r>
              <a:rPr lang="en-US" dirty="0" err="1" smtClean="0"/>
              <a:t>r</a:t>
            </a:r>
            <a:r>
              <a:rPr lang="en-US" baseline="30000" dirty="0" err="1" smtClean="0"/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 = { 1 if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 AI for classification we would like to learn the boundary separating the instances of one class from the instances of all other classes.</a:t>
            </a:r>
          </a:p>
          <a:p>
            <a:r>
              <a:rPr lang="en-US" dirty="0" smtClean="0"/>
              <a:t>We can view a k-class classification problem as k two-class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err="1" smtClean="0"/>
              <a:t>discriminant</a:t>
            </a:r>
            <a:r>
              <a:rPr lang="en-US" dirty="0" smtClean="0"/>
              <a:t> is a function that separates the examples of different classes. For example</a:t>
            </a:r>
          </a:p>
          <a:p>
            <a:pPr lvl="1"/>
            <a:r>
              <a:rPr lang="en-US" dirty="0" smtClean="0"/>
              <a:t>IF (income &gt; Q1 and saving &gt;Q2) </a:t>
            </a:r>
          </a:p>
          <a:p>
            <a:pPr lvl="2"/>
            <a:r>
              <a:rPr lang="en-US" dirty="0" smtClean="0"/>
              <a:t>Then low risk customer 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High risk customer</a:t>
            </a:r>
          </a:p>
          <a:p>
            <a:r>
              <a:rPr lang="en-US" dirty="0" smtClean="0"/>
              <a:t>Having a rule like this the main application is prediction. Once we have a rule that fits the past data, then we can make correct prediction for new instances.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Given a new customer application with a certain income and savings we can easily decide whether it is low risk or high risk.</a:t>
            </a:r>
          </a:p>
          <a:p>
            <a:r>
              <a:rPr lang="en-US" dirty="0" smtClean="0"/>
              <a:t>In some cases, instead of making a 0/1 (low risk/ high risk) type decision, we may want to calculate a probability namely P(Y|X) where X are the customer attributes and Y is 0 or 1 respectively for low risk and high risk.</a:t>
            </a:r>
          </a:p>
          <a:p>
            <a:r>
              <a:rPr lang="en-US" dirty="0" smtClean="0"/>
              <a:t>From this perspective we can see classification as learning an association from X to 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Then for a given X=x, if we have P(Y=1|X=x) = 0.8 we say that the customer has an 80% probability of being high risk or equivalently a 20% probability of being low risk.</a:t>
            </a:r>
          </a:p>
          <a:p>
            <a:r>
              <a:rPr lang="en-US" dirty="0" smtClean="0"/>
              <a:t>y = g(x/Q) where g(.) is the model and Q are it parameters.</a:t>
            </a:r>
          </a:p>
          <a:p>
            <a:r>
              <a:rPr lang="en-US" dirty="0" smtClean="0"/>
              <a:t>Remember “y” is a number in regression and “y” is a class code (</a:t>
            </a:r>
            <a:r>
              <a:rPr lang="en-US" dirty="0" err="1" smtClean="0"/>
              <a:t>e.g</a:t>
            </a:r>
            <a:r>
              <a:rPr lang="en-US" dirty="0" smtClean="0"/>
              <a:t> 0/1) in case of classification.</a:t>
            </a:r>
          </a:p>
          <a:p>
            <a:r>
              <a:rPr lang="en-US" dirty="0" smtClean="0"/>
              <a:t>g(.) is the regression function in regression and in classification, it is the </a:t>
            </a:r>
            <a:r>
              <a:rPr lang="en-US" dirty="0" err="1" smtClean="0"/>
              <a:t>discriminant</a:t>
            </a:r>
            <a:r>
              <a:rPr lang="en-US" dirty="0" smtClean="0"/>
              <a:t> function separating the instances of different classes.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AI program optimizes the parameters Q such that the approximation error is minimized, that is, our estimates are as closes as possible to the correct values given in the training set.</a:t>
            </a:r>
          </a:p>
          <a:p>
            <a:r>
              <a:rPr lang="en-US" dirty="0" smtClean="0"/>
              <a:t>Example we observe customer’s yearly income and savings, which we represented by two random variable X1 and X2.</a:t>
            </a:r>
          </a:p>
          <a:p>
            <a:r>
              <a:rPr lang="en-US" dirty="0" smtClean="0"/>
              <a:t>The credibility of the customer is denoted by a </a:t>
            </a:r>
            <a:r>
              <a:rPr lang="en-US" dirty="0" err="1" smtClean="0"/>
              <a:t>bernoulli</a:t>
            </a:r>
            <a:r>
              <a:rPr lang="en-US" dirty="0" smtClean="0"/>
              <a:t> random variable C conditioned on the observables X=[X1, X2] where C=1 indicates a high risk customer and C=0 indicates low risk customer.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If we know P(C|X1,X2) when a new application arrives with X1= x1 and X2 = x2, we can choose</a:t>
            </a:r>
          </a:p>
          <a:p>
            <a:pPr lvl="1"/>
            <a:r>
              <a:rPr lang="en-US" dirty="0" smtClean="0"/>
              <a:t>C=1 if P(C=1|x1,x2) &gt; 0.5</a:t>
            </a:r>
          </a:p>
          <a:p>
            <a:pPr lvl="1"/>
            <a:r>
              <a:rPr lang="en-US" dirty="0" smtClean="0"/>
              <a:t>C=0 otherwise</a:t>
            </a:r>
          </a:p>
          <a:p>
            <a:pPr lvl="1">
              <a:buNone/>
            </a:pPr>
            <a:r>
              <a:rPr lang="en-US" dirty="0" smtClean="0"/>
              <a:t>				OR</a:t>
            </a:r>
          </a:p>
          <a:p>
            <a:pPr lvl="1"/>
            <a:r>
              <a:rPr lang="en-US" dirty="0" smtClean="0"/>
              <a:t>C=1 if P(C=1|x1,x2) &gt; P(C=0|x1,x2)</a:t>
            </a:r>
          </a:p>
          <a:p>
            <a:pPr lvl="1"/>
            <a:r>
              <a:rPr lang="en-US" dirty="0" smtClean="0"/>
              <a:t>C=0 otherwise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P(C|X) =  P(X|C) P(C) / P(X)</a:t>
            </a:r>
          </a:p>
          <a:p>
            <a:pPr lvl="1"/>
            <a:r>
              <a:rPr lang="en-US" dirty="0" smtClean="0"/>
              <a:t>P(C|X) is called Posterior</a:t>
            </a:r>
          </a:p>
          <a:p>
            <a:pPr lvl="1"/>
            <a:r>
              <a:rPr lang="en-US" dirty="0" smtClean="0"/>
              <a:t>P(X|C) is called Likelihood</a:t>
            </a:r>
          </a:p>
          <a:p>
            <a:pPr lvl="1"/>
            <a:r>
              <a:rPr lang="en-US" dirty="0" smtClean="0"/>
              <a:t>P(C) is called Prior</a:t>
            </a:r>
          </a:p>
          <a:p>
            <a:pPr lvl="1"/>
            <a:r>
              <a:rPr lang="en-US" dirty="0" smtClean="0"/>
              <a:t>P(X) is called Evidence</a:t>
            </a:r>
          </a:p>
          <a:p>
            <a:r>
              <a:rPr lang="en-US" dirty="0" smtClean="0"/>
              <a:t>P(C=1) is called prior probability that C takes the value 1, which in our example corresponds to the probability that a customer is high risk, regardless of the value X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It is called prior probability because it is the knowledge we have as to the value of C before looking at the observation X, satisfying </a:t>
            </a:r>
          </a:p>
          <a:p>
            <a:pPr lvl="1"/>
            <a:r>
              <a:rPr lang="en-US" dirty="0" smtClean="0"/>
              <a:t>P(C=0) + P(C=1) = 1</a:t>
            </a:r>
          </a:p>
          <a:p>
            <a:r>
              <a:rPr lang="en-US" dirty="0" smtClean="0"/>
              <a:t>P(X|C) is called the class likelihood and is the conditional probability that an event belonging to C has the associated observation values X.</a:t>
            </a:r>
          </a:p>
          <a:p>
            <a:r>
              <a:rPr lang="en-US" dirty="0" smtClean="0"/>
              <a:t>P(x1,x2| C=1) is the probability that a high risk customer has his or her X1= x1 and X2 = x2.</a:t>
            </a:r>
          </a:p>
          <a:p>
            <a:r>
              <a:rPr lang="en-US" dirty="0" smtClean="0"/>
              <a:t>It is what the data tell us regarding the class.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P(X) the evidence, is the marginal probability that an observation X seen regardless of whether it is a +</a:t>
            </a:r>
            <a:r>
              <a:rPr lang="en-US" dirty="0" err="1" smtClean="0"/>
              <a:t>ve</a:t>
            </a:r>
            <a:r>
              <a:rPr lang="en-US" dirty="0" smtClean="0"/>
              <a:t> or –</a:t>
            </a:r>
            <a:r>
              <a:rPr lang="en-US" dirty="0" err="1" smtClean="0"/>
              <a:t>ve</a:t>
            </a:r>
            <a:r>
              <a:rPr lang="en-US" dirty="0" smtClean="0"/>
              <a:t> example.</a:t>
            </a:r>
          </a:p>
          <a:p>
            <a:pPr lvl="1"/>
            <a:r>
              <a:rPr lang="en-US" dirty="0" smtClean="0"/>
              <a:t>P(X) = P(X|C=1).P(C=1) + P(X|C=0).P(C=0)</a:t>
            </a:r>
          </a:p>
          <a:p>
            <a:r>
              <a:rPr lang="en-US" dirty="0" smtClean="0"/>
              <a:t>Because of normalization by the evidence the posterior sum up to 1.</a:t>
            </a:r>
          </a:p>
          <a:p>
            <a:pPr lvl="1"/>
            <a:r>
              <a:rPr lang="en-US" dirty="0" smtClean="0"/>
              <a:t>P(C=0|X) + P(C=1|X) =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804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Classification</vt:lpstr>
      <vt:lpstr>Introduction</vt:lpstr>
      <vt:lpstr>Introduction</vt:lpstr>
      <vt:lpstr>Introduction</vt:lpstr>
      <vt:lpstr>Example</vt:lpstr>
      <vt:lpstr>Example</vt:lpstr>
      <vt:lpstr>Bayes’ rule</vt:lpstr>
      <vt:lpstr>Bayes’ rule</vt:lpstr>
      <vt:lpstr>Bayes’ rule</vt:lpstr>
      <vt:lpstr>General Case</vt:lpstr>
      <vt:lpstr>Learning Multiple Classes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/>
  <cp:lastModifiedBy>rashid</cp:lastModifiedBy>
  <cp:revision>52</cp:revision>
  <dcterms:created xsi:type="dcterms:W3CDTF">2006-08-16T00:00:00Z</dcterms:created>
  <dcterms:modified xsi:type="dcterms:W3CDTF">2011-06-17T09:27:12Z</dcterms:modified>
</cp:coreProperties>
</file>