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A0B0618-F992-4B43-B9B8-3A443B79760F}">
          <p14:sldIdLst>
            <p14:sldId id="256"/>
            <p14:sldId id="257"/>
            <p14:sldId id="258"/>
            <p14:sldId id="259"/>
            <p14:sldId id="260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2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655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055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7648658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927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0320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4883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6215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575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7545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978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234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53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007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5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706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84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E2E3A-F570-46C5-A1A8-A6DDC435925F}" type="datetimeFigureOut">
              <a:rPr lang="en-GB" smtClean="0"/>
              <a:t>14/03/2016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1834EB5-F3FB-4984-B939-BABEE8F27D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  <p:sldLayoutId id="2147483834" r:id="rId12"/>
    <p:sldLayoutId id="2147483835" r:id="rId13"/>
    <p:sldLayoutId id="2147483836" r:id="rId14"/>
    <p:sldLayoutId id="2147483837" r:id="rId15"/>
    <p:sldLayoutId id="214748383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2237" y="1830103"/>
            <a:ext cx="7766936" cy="1646302"/>
          </a:xfrm>
        </p:spPr>
        <p:txBody>
          <a:bodyPr/>
          <a:lstStyle/>
          <a:p>
            <a:pPr algn="ctr"/>
            <a:r>
              <a:rPr lang="en-US" dirty="0" smtClean="0"/>
              <a:t>History of Programming Languages</a:t>
            </a:r>
            <a:endParaRPr lang="en-GB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48452" y="3858195"/>
            <a:ext cx="7766936" cy="164630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3200" b="1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Compiled by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Wasim Ahmad Khan</a:t>
            </a:r>
            <a:endParaRPr lang="en-GB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28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Zuse’s</a:t>
            </a:r>
            <a:r>
              <a:rPr lang="en-US" dirty="0" smtClean="0"/>
              <a:t> </a:t>
            </a:r>
            <a:r>
              <a:rPr lang="en-US" dirty="0" err="1" smtClean="0"/>
              <a:t>Plankalul</a:t>
            </a:r>
            <a:r>
              <a:rPr lang="en-US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019544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Programming Language </a:t>
            </a:r>
          </a:p>
          <a:p>
            <a:r>
              <a:rPr lang="en-US" dirty="0" smtClean="0"/>
              <a:t>In 1943 proposed in PD dissertation Calculus + </a:t>
            </a:r>
            <a:r>
              <a:rPr lang="en-US" dirty="0" smtClean="0"/>
              <a:t>Algorithm</a:t>
            </a:r>
            <a:endParaRPr lang="en-US" dirty="0" smtClean="0"/>
          </a:p>
          <a:p>
            <a:r>
              <a:rPr lang="en-US" dirty="0" smtClean="0"/>
              <a:t>In 1945 developed but published 1972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384516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 smtClean="0"/>
              <a:t>Konrad</a:t>
            </a:r>
            <a:r>
              <a:rPr lang="en-US" dirty="0" smtClean="0"/>
              <a:t> </a:t>
            </a:r>
            <a:r>
              <a:rPr lang="en-US" dirty="0" err="1" smtClean="0"/>
              <a:t>Zuse</a:t>
            </a:r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5089526"/>
            <a:ext cx="10515600" cy="2019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German Scientist </a:t>
            </a:r>
          </a:p>
          <a:p>
            <a:r>
              <a:rPr lang="en-US" dirty="0" smtClean="0"/>
              <a:t>1936 to 1945 in the end of World War II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438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 smtClean="0"/>
              <a:t>Pseudo codes</a:t>
            </a:r>
          </a:p>
          <a:p>
            <a:r>
              <a:rPr lang="en-US" dirty="0" smtClean="0"/>
              <a:t>Minimal Hardware Programming 1940 to 1950</a:t>
            </a:r>
          </a:p>
          <a:p>
            <a:pPr marL="0" indent="0">
              <a:buNone/>
            </a:pPr>
            <a:r>
              <a:rPr lang="en-US" sz="3600" b="1" dirty="0" smtClean="0"/>
              <a:t>Short Code</a:t>
            </a:r>
          </a:p>
          <a:p>
            <a:r>
              <a:rPr lang="en-US" dirty="0" smtClean="0"/>
              <a:t>1949 John </a:t>
            </a:r>
            <a:r>
              <a:rPr lang="en-US" dirty="0" err="1" smtClean="0"/>
              <a:t>Mauchly</a:t>
            </a:r>
            <a:r>
              <a:rPr lang="en-US" dirty="0" smtClean="0"/>
              <a:t> 1</a:t>
            </a:r>
            <a:r>
              <a:rPr lang="en-US" baseline="30000" dirty="0" smtClean="0"/>
              <a:t>st</a:t>
            </a:r>
            <a:r>
              <a:rPr lang="en-US" dirty="0" smtClean="0"/>
              <a:t> Stored Program (electronic computers)</a:t>
            </a:r>
          </a:p>
          <a:p>
            <a:r>
              <a:rPr lang="en-US" dirty="0" smtClean="0"/>
              <a:t>Automatic programming. 50 times slower than MC</a:t>
            </a:r>
          </a:p>
          <a:p>
            <a:pPr marL="0" indent="0">
              <a:buNone/>
            </a:pPr>
            <a:r>
              <a:rPr lang="en-US" sz="3600" b="1" dirty="0" smtClean="0"/>
              <a:t>Speed Coding </a:t>
            </a:r>
          </a:p>
          <a:p>
            <a:r>
              <a:rPr lang="en-US" dirty="0" smtClean="0"/>
              <a:t>1954 John Backus </a:t>
            </a:r>
          </a:p>
          <a:p>
            <a:r>
              <a:rPr lang="en-US" dirty="0" smtClean="0"/>
              <a:t>Auto increment register</a:t>
            </a:r>
            <a:endParaRPr lang="en-GB" dirty="0" smtClean="0"/>
          </a:p>
          <a:p>
            <a:pPr marL="0" indent="0">
              <a:buNone/>
            </a:pP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216357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62708"/>
            <a:ext cx="8938846" cy="561425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sz="4000" b="1" dirty="0" smtClean="0"/>
          </a:p>
          <a:p>
            <a:pPr marL="0" indent="0">
              <a:buNone/>
            </a:pPr>
            <a:r>
              <a:rPr lang="en-US" sz="4000" b="1" dirty="0" smtClean="0"/>
              <a:t>Fortran </a:t>
            </a:r>
            <a:r>
              <a:rPr lang="en-US" sz="3200" b="1" dirty="0" smtClean="0"/>
              <a:t>in 1955</a:t>
            </a:r>
          </a:p>
          <a:p>
            <a:endParaRPr lang="en-US" sz="3200" dirty="0" smtClean="0"/>
          </a:p>
          <a:p>
            <a:r>
              <a:rPr lang="en-US" sz="3200" dirty="0" smtClean="0"/>
              <a:t>IBM &amp; John </a:t>
            </a:r>
            <a:r>
              <a:rPr lang="en-US" sz="3200" dirty="0" err="1" smtClean="0"/>
              <a:t>Baikus</a:t>
            </a:r>
            <a:r>
              <a:rPr lang="en-US" sz="3200" dirty="0" smtClean="0"/>
              <a:t> in 1954</a:t>
            </a:r>
          </a:p>
          <a:p>
            <a:r>
              <a:rPr lang="en-US" sz="3200" dirty="0" smtClean="0"/>
              <a:t>Release of compiler in 1957</a:t>
            </a:r>
          </a:p>
          <a:p>
            <a:r>
              <a:rPr lang="en-US" sz="3200" dirty="0" smtClean="0"/>
              <a:t>I, J, </a:t>
            </a:r>
            <a:r>
              <a:rPr lang="en-US" sz="3200" dirty="0" smtClean="0"/>
              <a:t>K, L, M, </a:t>
            </a:r>
            <a:r>
              <a:rPr lang="en-US" sz="3200" dirty="0" smtClean="0"/>
              <a:t>and N were implicitly integer type in FORTRAN I</a:t>
            </a:r>
          </a:p>
          <a:p>
            <a:r>
              <a:rPr lang="en-US" sz="3200" dirty="0" smtClean="0"/>
              <a:t>Small Memories, Scientific Computations </a:t>
            </a:r>
          </a:p>
          <a:p>
            <a:r>
              <a:rPr lang="en-US" sz="3200" dirty="0" smtClean="0"/>
              <a:t>The IBM Mathematical </a:t>
            </a:r>
            <a:r>
              <a:rPr lang="en-US" sz="3600" b="1" dirty="0" smtClean="0"/>
              <a:t>For</a:t>
            </a:r>
            <a:r>
              <a:rPr lang="en-US" sz="3200" dirty="0" smtClean="0"/>
              <a:t>mula </a:t>
            </a:r>
            <a:r>
              <a:rPr lang="en-US" sz="3600" b="1" dirty="0" smtClean="0"/>
              <a:t>Tran</a:t>
            </a:r>
            <a:r>
              <a:rPr lang="en-US" sz="3200" dirty="0" smtClean="0"/>
              <a:t>slating System</a:t>
            </a:r>
          </a:p>
          <a:p>
            <a:r>
              <a:rPr lang="en-US" sz="3200" dirty="0" smtClean="0"/>
              <a:t>Version: Fortran 0, I, II, </a:t>
            </a:r>
            <a:r>
              <a:rPr lang="en-US" sz="3200" dirty="0" smtClean="0"/>
              <a:t>I</a:t>
            </a:r>
            <a:r>
              <a:rPr lang="en-US" sz="3200" dirty="0"/>
              <a:t>I</a:t>
            </a:r>
            <a:r>
              <a:rPr lang="en-US" sz="3200" dirty="0" smtClean="0"/>
              <a:t>I</a:t>
            </a:r>
            <a:r>
              <a:rPr lang="en-US" sz="3200" dirty="0" smtClean="0"/>
              <a:t>, IV, 77, 90, 95, 2003</a:t>
            </a:r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2506111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1354"/>
            <a:ext cx="8645769" cy="5895609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600" b="1" dirty="0" smtClean="0"/>
              <a:t>LISP:</a:t>
            </a:r>
          </a:p>
          <a:p>
            <a:pPr marL="0" indent="0">
              <a:buNone/>
            </a:pPr>
            <a:r>
              <a:rPr lang="en-US" sz="3600" b="1" dirty="0"/>
              <a:t>	</a:t>
            </a:r>
            <a:r>
              <a:rPr lang="en-US" sz="3600" b="1" dirty="0" smtClean="0"/>
              <a:t> </a:t>
            </a:r>
            <a:r>
              <a:rPr lang="en-US" sz="3200" dirty="0" smtClean="0"/>
              <a:t>Artificial </a:t>
            </a:r>
            <a:r>
              <a:rPr lang="en-US" sz="3200" dirty="0" smtClean="0"/>
              <a:t>Intelligence (linguistics</a:t>
            </a:r>
            <a:r>
              <a:rPr lang="en-US" sz="3200" dirty="0" smtClean="0"/>
              <a:t>, </a:t>
            </a:r>
            <a:r>
              <a:rPr lang="en-US" sz="3200" dirty="0" smtClean="0"/>
              <a:t>Psychology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</a:t>
            </a:r>
            <a:r>
              <a:rPr lang="en-US" sz="3200" dirty="0" smtClean="0"/>
              <a:t>and Mathematics)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ALGOL: 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 </a:t>
            </a:r>
            <a:r>
              <a:rPr lang="en-US" sz="3200" dirty="0" smtClean="0"/>
              <a:t>IAL (International </a:t>
            </a:r>
            <a:r>
              <a:rPr lang="en-US" sz="3200" dirty="0" smtClean="0"/>
              <a:t>Algorithmic </a:t>
            </a:r>
            <a:r>
              <a:rPr lang="en-US" sz="3200" dirty="0" smtClean="0"/>
              <a:t>Language)</a:t>
            </a:r>
          </a:p>
          <a:p>
            <a:pPr marL="0" indent="0">
              <a:buNone/>
            </a:pPr>
            <a:r>
              <a:rPr lang="en-US" sz="3200" b="1" dirty="0" smtClean="0"/>
              <a:t>COBOL: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 </a:t>
            </a:r>
            <a:r>
              <a:rPr lang="en-US" sz="3200" dirty="0" smtClean="0"/>
              <a:t>CBL (Common Business Language)</a:t>
            </a:r>
          </a:p>
          <a:p>
            <a:pPr marL="0" indent="0">
              <a:buNone/>
            </a:pPr>
            <a:r>
              <a:rPr lang="en-US" sz="3200" b="1" dirty="0" smtClean="0"/>
              <a:t>Basic:</a:t>
            </a:r>
          </a:p>
          <a:p>
            <a:pPr marL="0" indent="0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 </a:t>
            </a:r>
            <a:r>
              <a:rPr lang="en-US" sz="3200" dirty="0" smtClean="0"/>
              <a:t>1970 to 2980 GUI VB 1990</a:t>
            </a:r>
          </a:p>
          <a:p>
            <a:pPr marL="0" indent="0">
              <a:buNone/>
            </a:pPr>
            <a:r>
              <a:rPr lang="en-US" sz="3200" dirty="0" smtClean="0"/>
              <a:t>            </a:t>
            </a:r>
            <a:r>
              <a:rPr lang="en-US" dirty="0" smtClean="0"/>
              <a:t>Especially for non science oriented </a:t>
            </a:r>
          </a:p>
          <a:p>
            <a:pPr marL="0" indent="0">
              <a:buNone/>
            </a:pPr>
            <a:r>
              <a:rPr lang="en-US" sz="3200" dirty="0" smtClean="0"/>
              <a:t>            VB </a:t>
            </a:r>
            <a:r>
              <a:rPr lang="en-US" sz="3200" dirty="0" err="1" smtClean="0"/>
              <a:t>vs</a:t>
            </a:r>
            <a:r>
              <a:rPr lang="en-US" sz="3200" dirty="0" smtClean="0"/>
              <a:t> </a:t>
            </a:r>
            <a:r>
              <a:rPr lang="en-US" sz="3200" dirty="0" err="1" smtClean="0"/>
              <a:t>VB.Net</a:t>
            </a:r>
            <a:r>
              <a:rPr lang="en-US" sz="3200" dirty="0" smtClean="0"/>
              <a:t> (</a:t>
            </a:r>
            <a:r>
              <a:rPr lang="en-US" sz="3200" dirty="0" err="1" smtClean="0"/>
              <a:t>VB.Net</a:t>
            </a:r>
            <a:r>
              <a:rPr lang="en-US" sz="3200" dirty="0" smtClean="0"/>
              <a:t> is OOP)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15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9262"/>
            <a:ext cx="8458200" cy="5637701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pPr marL="0" indent="0">
              <a:buNone/>
            </a:pPr>
            <a:r>
              <a:rPr lang="en-US" sz="3600" b="1" dirty="0" smtClean="0"/>
              <a:t>C: </a:t>
            </a:r>
            <a:r>
              <a:rPr lang="en-US" sz="3200" b="1" dirty="0" smtClean="0"/>
              <a:t>NB, </a:t>
            </a:r>
            <a:r>
              <a:rPr lang="en-US" sz="3200" dirty="0" err="1" smtClean="0"/>
              <a:t>Dannis</a:t>
            </a:r>
            <a:r>
              <a:rPr lang="en-US" sz="3200" dirty="0" smtClean="0"/>
              <a:t> Ritchie at Bell Laborites in 1972 for System Programming</a:t>
            </a:r>
          </a:p>
          <a:p>
            <a:pPr marL="0" indent="0">
              <a:buNone/>
            </a:pPr>
            <a:r>
              <a:rPr lang="en-US" sz="3600" b="1" dirty="0" smtClean="0"/>
              <a:t>BCPL: </a:t>
            </a:r>
            <a:r>
              <a:rPr lang="en-US" sz="3200" dirty="0" smtClean="0"/>
              <a:t>Simple System Language 1967 Martin Richards(No </a:t>
            </a:r>
            <a:r>
              <a:rPr lang="en-US" sz="3200" dirty="0" err="1" smtClean="0"/>
              <a:t>int</a:t>
            </a:r>
            <a:r>
              <a:rPr lang="en-US" sz="3200" dirty="0" smtClean="0"/>
              <a:t>)</a:t>
            </a:r>
          </a:p>
          <a:p>
            <a:pPr marL="0" indent="0">
              <a:buNone/>
            </a:pPr>
            <a:r>
              <a:rPr lang="en-US" sz="3600" b="1" dirty="0" smtClean="0"/>
              <a:t>B: </a:t>
            </a:r>
            <a:r>
              <a:rPr lang="en-US" dirty="0" smtClean="0"/>
              <a:t>1970, Thompson, 1</a:t>
            </a:r>
            <a:r>
              <a:rPr lang="en-US" baseline="30000" dirty="0" smtClean="0"/>
              <a:t>st</a:t>
            </a:r>
            <a:r>
              <a:rPr lang="en-US" dirty="0" smtClean="0"/>
              <a:t> High Level Language, based on BCPL </a:t>
            </a:r>
          </a:p>
          <a:p>
            <a:pPr marL="0" indent="0">
              <a:buNone/>
            </a:pPr>
            <a:r>
              <a:rPr lang="en-US" sz="4400" b="1" dirty="0" err="1" smtClean="0"/>
              <a:t>SmallTalk</a:t>
            </a:r>
            <a:r>
              <a:rPr lang="en-US" sz="4400" b="1" dirty="0" smtClean="0"/>
              <a:t>: </a:t>
            </a:r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OOP, late 1960 PHD of Alan Kay to University of Utah</a:t>
            </a:r>
          </a:p>
          <a:p>
            <a:pPr marL="0" indent="0">
              <a:buNone/>
            </a:pPr>
            <a:r>
              <a:rPr lang="en-US" sz="3600" dirty="0" smtClean="0"/>
              <a:t>Kay believed that PC would be used by non programmers and need for powerful human interface capabilities</a:t>
            </a:r>
          </a:p>
          <a:p>
            <a:pPr marL="0" indent="0">
              <a:buNone/>
            </a:pP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2520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9262"/>
            <a:ext cx="8716108" cy="5637701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 smtClean="0"/>
              <a:t>C++: </a:t>
            </a:r>
            <a:r>
              <a:rPr lang="en-US" dirty="0" smtClean="0"/>
              <a:t>(1983) C with classes, </a:t>
            </a:r>
            <a:r>
              <a:rPr lang="en-US" dirty="0" err="1" smtClean="0"/>
              <a:t>Bjarne</a:t>
            </a:r>
            <a:r>
              <a:rPr lang="en-US" dirty="0" smtClean="0"/>
              <a:t> </a:t>
            </a:r>
            <a:r>
              <a:rPr lang="en-US" dirty="0" err="1" smtClean="0"/>
              <a:t>Stroustrup</a:t>
            </a:r>
            <a:r>
              <a:rPr lang="en-US" dirty="0" smtClean="0"/>
              <a:t> at Bell Lab in 1980 in Murray Hill, New Jersey</a:t>
            </a:r>
          </a:p>
          <a:p>
            <a:pPr marL="0" indent="0">
              <a:buNone/>
            </a:pPr>
            <a:r>
              <a:rPr lang="en-US" sz="3600" b="1" dirty="0" smtClean="0"/>
              <a:t>JAVA: </a:t>
            </a:r>
            <a:r>
              <a:rPr lang="en-US" dirty="0" smtClean="0"/>
              <a:t>OAK Sun Micro Systems 1990, James Gosling</a:t>
            </a:r>
          </a:p>
          <a:p>
            <a:pPr lvl="2"/>
            <a:r>
              <a:rPr lang="en-US" sz="4000" b="1" dirty="0" smtClean="0"/>
              <a:t>  </a:t>
            </a:r>
            <a:r>
              <a:rPr lang="en-US" sz="3200" dirty="0" smtClean="0"/>
              <a:t>for embedded consumer electronic device, No Pointers but ref variable.</a:t>
            </a:r>
          </a:p>
          <a:p>
            <a:pPr lvl="2"/>
            <a:r>
              <a:rPr lang="en-US" sz="3200" dirty="0" smtClean="0"/>
              <a:t>Cross Platform, Portable Code, WOCA </a:t>
            </a:r>
            <a:r>
              <a:rPr lang="en-US" sz="3200" dirty="0" err="1" smtClean="0"/>
              <a:t>vs</a:t>
            </a:r>
            <a:r>
              <a:rPr lang="en-US" sz="3200" dirty="0" smtClean="0"/>
              <a:t> WORA, IL byte code(no need to reinvent the wheel) </a:t>
            </a:r>
            <a:r>
              <a:rPr lang="en-US" sz="3200" dirty="0" err="1" smtClean="0"/>
              <a:t>stroustrup</a:t>
            </a:r>
            <a:r>
              <a:rPr lang="en-US" sz="3200" dirty="0" smtClean="0"/>
              <a:t>.</a:t>
            </a:r>
          </a:p>
          <a:p>
            <a:pPr lvl="2"/>
            <a:r>
              <a:rPr lang="en-US" sz="3200" dirty="0" smtClean="0"/>
              <a:t>10 times slower tan C</a:t>
            </a:r>
          </a:p>
          <a:p>
            <a:pPr lvl="2"/>
            <a:endParaRPr lang="en-US" sz="3200" dirty="0" smtClean="0"/>
          </a:p>
          <a:p>
            <a:pPr lvl="2"/>
            <a:endParaRPr lang="en-US" sz="3200" dirty="0" smtClean="0"/>
          </a:p>
          <a:p>
            <a:pPr marL="914400" lvl="2" indent="0">
              <a:buNone/>
            </a:pPr>
            <a:r>
              <a:rPr lang="en-US" sz="3200" b="1" dirty="0"/>
              <a:t> </a:t>
            </a:r>
            <a:r>
              <a:rPr lang="en-US" sz="3200" b="1" dirty="0" smtClean="0"/>
              <a:t>             </a:t>
            </a:r>
            <a:endParaRPr lang="en-GB" sz="4000" b="1" dirty="0"/>
          </a:p>
        </p:txBody>
      </p:sp>
    </p:spTree>
    <p:extLst>
      <p:ext uri="{BB962C8B-B14F-4D97-AF65-F5344CB8AC3E}">
        <p14:creationId xmlns:p14="http://schemas.microsoft.com/office/powerpoint/2010/main" val="179122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8923"/>
            <a:ext cx="8821615" cy="5708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C#: </a:t>
            </a:r>
            <a:r>
              <a:rPr lang="en-US" sz="3200" dirty="0" smtClean="0"/>
              <a:t>2000, Microsoft, chief Architect Anders </a:t>
            </a:r>
            <a:r>
              <a:rPr lang="en-US" sz="3200" dirty="0" err="1" smtClean="0"/>
              <a:t>Hejlsbery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b="1" dirty="0" smtClean="0"/>
              <a:t>			             JAVA</a:t>
            </a:r>
            <a:endParaRPr lang="en-US" sz="3200" b="1" dirty="0"/>
          </a:p>
          <a:p>
            <a:pPr marL="0" indent="0">
              <a:buNone/>
            </a:pPr>
            <a:r>
              <a:rPr lang="en-US" sz="3200" b="1" dirty="0" smtClean="0"/>
              <a:t>C </a:t>
            </a:r>
            <a:r>
              <a:rPr lang="en-US" sz="3200" b="1" dirty="0" smtClean="0">
                <a:sym typeface="Wingdings" panose="05000000000000000000" pitchFamily="2" charset="2"/>
              </a:rPr>
              <a:t> C++ 			</a:t>
            </a:r>
          </a:p>
          <a:p>
            <a:pPr marL="0" indent="0">
              <a:buNone/>
            </a:pPr>
            <a:r>
              <a:rPr lang="en-US" sz="3200" b="1" dirty="0">
                <a:sym typeface="Wingdings" panose="05000000000000000000" pitchFamily="2" charset="2"/>
              </a:rPr>
              <a:t>	</a:t>
            </a:r>
            <a:r>
              <a:rPr lang="en-US" sz="3200" b="1" dirty="0" smtClean="0">
                <a:sym typeface="Wingdings" panose="05000000000000000000" pitchFamily="2" charset="2"/>
              </a:rPr>
              <a:t>		               C#</a:t>
            </a: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Other Names of JAVA, </a:t>
            </a:r>
            <a:r>
              <a:rPr lang="en-US" sz="3200" dirty="0" smtClean="0">
                <a:sym typeface="Wingdings" panose="05000000000000000000" pitchFamily="2" charset="2"/>
              </a:rPr>
              <a:t>Green, </a:t>
            </a:r>
            <a:r>
              <a:rPr lang="en-US" sz="3200" dirty="0" smtClean="0">
                <a:sym typeface="Wingdings" panose="05000000000000000000" pitchFamily="2" charset="2"/>
              </a:rPr>
              <a:t>DNA, Silk, Neon Pepper, Lyric, </a:t>
            </a:r>
            <a:r>
              <a:rPr lang="en-US" sz="3200" dirty="0" err="1" smtClean="0">
                <a:sym typeface="Wingdings" panose="05000000000000000000" pitchFamily="2" charset="2"/>
              </a:rPr>
              <a:t>Netprase</a:t>
            </a:r>
            <a:r>
              <a:rPr lang="en-US" sz="3200" dirty="0" smtClean="0">
                <a:sym typeface="Wingdings" panose="05000000000000000000" pitchFamily="2" charset="2"/>
              </a:rPr>
              <a:t>, WRL(Web </a:t>
            </a:r>
            <a:r>
              <a:rPr lang="en-US" sz="3200" dirty="0" smtClean="0">
                <a:sym typeface="Wingdings" panose="05000000000000000000" pitchFamily="2" charset="2"/>
              </a:rPr>
              <a:t>Runner Language), Web Dancer</a:t>
            </a:r>
            <a:r>
              <a:rPr lang="en-GB" dirty="0" smtClean="0">
                <a:sym typeface="Wingdings" panose="05000000000000000000" pitchFamily="2" charset="2"/>
              </a:rPr>
              <a:t>, </a:t>
            </a:r>
            <a:r>
              <a:rPr lang="en-GB" smtClean="0">
                <a:sym typeface="Wingdings" panose="05000000000000000000" pitchFamily="2" charset="2"/>
              </a:rPr>
              <a:t>Web </a:t>
            </a:r>
            <a:r>
              <a:rPr lang="en-GB" smtClean="0">
                <a:sym typeface="Wingdings" panose="05000000000000000000" pitchFamily="2" charset="2"/>
              </a:rPr>
              <a:t>Spinner…</a:t>
            </a:r>
            <a:endParaRPr lang="en-GB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3200" dirty="0" smtClean="0">
                <a:sym typeface="Wingdings" panose="05000000000000000000" pitchFamily="2" charset="2"/>
              </a:rPr>
              <a:t>JAVA reflects </a:t>
            </a:r>
            <a:r>
              <a:rPr lang="en-US" sz="3200" dirty="0">
                <a:sym typeface="Wingdings" panose="05000000000000000000" pitchFamily="2" charset="2"/>
              </a:rPr>
              <a:t>team’s love for </a:t>
            </a:r>
            <a:r>
              <a:rPr lang="en-US" sz="3200" dirty="0" smtClean="0">
                <a:sym typeface="Wingdings" panose="05000000000000000000" pitchFamily="2" charset="2"/>
              </a:rPr>
              <a:t>coffee.</a:t>
            </a:r>
            <a:endParaRPr lang="en-US" sz="3200" dirty="0" smtClean="0">
              <a:sym typeface="Wingdings" panose="05000000000000000000" pitchFamily="2" charset="2"/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0267" y="2086707"/>
            <a:ext cx="1378227" cy="4072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2510267" y="2493976"/>
            <a:ext cx="1378227" cy="4954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00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548</TotalTime>
  <Words>297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Trebuchet MS</vt:lpstr>
      <vt:lpstr>Wingdings</vt:lpstr>
      <vt:lpstr>Wingdings 3</vt:lpstr>
      <vt:lpstr>Facet</vt:lpstr>
      <vt:lpstr>History of Programming Languages</vt:lpstr>
      <vt:lpstr>Zuse’s Plankalul 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Programming Languages</dc:title>
  <dc:creator>Shakeel-Zafar</dc:creator>
  <cp:lastModifiedBy>Wasim Ahmad Khan</cp:lastModifiedBy>
  <cp:revision>16</cp:revision>
  <dcterms:created xsi:type="dcterms:W3CDTF">2016-02-25T16:56:16Z</dcterms:created>
  <dcterms:modified xsi:type="dcterms:W3CDTF">2016-03-14T18:57:30Z</dcterms:modified>
</cp:coreProperties>
</file>