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"/>
            <a:ext cx="7010400" cy="2667000"/>
          </a:xfrm>
        </p:spPr>
        <p:txBody>
          <a:bodyPr/>
          <a:lstStyle/>
          <a:p>
            <a:r>
              <a:rPr lang="en-US" dirty="0" smtClean="0"/>
              <a:t>Expert System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505200"/>
            <a:ext cx="8686800" cy="20313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r>
              <a:rPr lang="en-US" b="1" dirty="0">
                <a:latin typeface="Comic Sans MS" pitchFamily="66" charset="0"/>
              </a:rPr>
              <a:t>Note:</a:t>
            </a:r>
            <a:r>
              <a:rPr lang="en-US" dirty="0">
                <a:latin typeface="Comic Sans MS" pitchFamily="66" charset="0"/>
              </a:rPr>
              <a:t> Some slides and/or pictures </a:t>
            </a:r>
            <a:r>
              <a:rPr lang="en-US" dirty="0" smtClean="0">
                <a:latin typeface="Comic Sans MS" pitchFamily="66" charset="0"/>
              </a:rPr>
              <a:t>are adapted </a:t>
            </a:r>
            <a:r>
              <a:rPr lang="en-US" dirty="0">
                <a:latin typeface="Comic Sans MS" pitchFamily="66" charset="0"/>
              </a:rPr>
              <a:t>from </a:t>
            </a:r>
            <a:r>
              <a:rPr lang="en-US" dirty="0" smtClean="0">
                <a:latin typeface="Comic Sans MS" pitchFamily="66" charset="0"/>
              </a:rPr>
              <a:t>Lecture slides / Books of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  Dr </a:t>
            </a:r>
            <a:r>
              <a:rPr lang="en-US" sz="1600" dirty="0" err="1" smtClean="0">
                <a:latin typeface="Comic Sans MS" pitchFamily="66" charset="0"/>
              </a:rPr>
              <a:t>Zafar</a:t>
            </a:r>
            <a:r>
              <a:rPr lang="en-US" sz="1600" dirty="0" smtClean="0">
                <a:latin typeface="Comic Sans MS" pitchFamily="66" charset="0"/>
              </a:rPr>
              <a:t> </a:t>
            </a:r>
            <a:r>
              <a:rPr lang="en-US" sz="1600" dirty="0" err="1" smtClean="0">
                <a:latin typeface="Comic Sans MS" pitchFamily="66" charset="0"/>
              </a:rPr>
              <a:t>Alvi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  Text Book - </a:t>
            </a:r>
            <a:r>
              <a:rPr lang="en-US" sz="1600" i="1" dirty="0" err="1" smtClean="0"/>
              <a:t>Aritificial</a:t>
            </a:r>
            <a:r>
              <a:rPr lang="en-US" sz="1600" i="1" dirty="0" smtClean="0"/>
              <a:t> Intelligence Illuminated</a:t>
            </a:r>
            <a:r>
              <a:rPr lang="en-US" sz="1600" dirty="0" smtClean="0"/>
              <a:t> by Ben </a:t>
            </a:r>
            <a:r>
              <a:rPr lang="en-US" sz="1600" dirty="0" err="1" smtClean="0"/>
              <a:t>Coppin</a:t>
            </a:r>
            <a:r>
              <a:rPr lang="en-US" sz="1600" dirty="0" smtClean="0"/>
              <a:t>, </a:t>
            </a:r>
            <a:r>
              <a:rPr lang="en-US" sz="1600" dirty="0" err="1" smtClean="0"/>
              <a:t>Narosa</a:t>
            </a:r>
            <a:r>
              <a:rPr lang="en-US" sz="1600" dirty="0" smtClean="0"/>
              <a:t> Publishers</a:t>
            </a:r>
            <a:r>
              <a:rPr lang="en-US" sz="1600" dirty="0" smtClean="0"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</a:rPr>
              <a:t>   Ref Books 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i="1" dirty="0" smtClean="0"/>
              <a:t>Artificial Intelligence- Structures &amp; Strategies for Complex Problem Solving by</a:t>
            </a:r>
            <a:r>
              <a:rPr lang="en-US" sz="1400" dirty="0" smtClean="0"/>
              <a:t> George F. Luger,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 edition, Pearson Education.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>
                <a:latin typeface="Comic Sans MS" pitchFamily="66" charset="0"/>
              </a:rPr>
              <a:t> </a:t>
            </a:r>
            <a:r>
              <a:rPr lang="en-US" sz="1400" i="1" dirty="0" smtClean="0"/>
              <a:t>Artificial Intelligence A Modern Approach</a:t>
            </a:r>
            <a:r>
              <a:rPr lang="en-US" sz="1400" dirty="0" smtClean="0"/>
              <a:t> by Stuart Russell &amp; Peter </a:t>
            </a:r>
            <a:r>
              <a:rPr lang="en-US" sz="1400" dirty="0" err="1" smtClean="0"/>
              <a:t>Norvig</a:t>
            </a:r>
            <a:r>
              <a:rPr lang="en-US" sz="1400" dirty="0" smtClean="0">
                <a:latin typeface="Comic Sans MS" pitchFamily="66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1400" smtClean="0"/>
              <a:t>Artificial Intelligence, Third Edition by Patrick Henry Winston</a:t>
            </a:r>
            <a:endParaRPr lang="en-US" sz="14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Expert system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expert has </a:t>
            </a:r>
            <a:r>
              <a:rPr lang="en-US" dirty="0" smtClean="0"/>
              <a:t>the following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Focused </a:t>
            </a:r>
            <a:r>
              <a:rPr lang="en-US" dirty="0" smtClean="0"/>
              <a:t>area of expertise</a:t>
            </a:r>
          </a:p>
          <a:p>
            <a:pPr lvl="1"/>
            <a:r>
              <a:rPr lang="en-US" dirty="0" smtClean="0"/>
              <a:t>Specialized </a:t>
            </a:r>
            <a:r>
              <a:rPr lang="en-US" dirty="0" smtClean="0"/>
              <a:t>Knowledge (Long-term Memory, LTM)</a:t>
            </a:r>
          </a:p>
          <a:p>
            <a:pPr lvl="1"/>
            <a:r>
              <a:rPr lang="en-US" dirty="0" smtClean="0"/>
              <a:t>Case </a:t>
            </a:r>
            <a:r>
              <a:rPr lang="en-US" dirty="0" smtClean="0"/>
              <a:t>facts (Short-term Memory, STM)</a:t>
            </a:r>
          </a:p>
          <a:p>
            <a:pPr lvl="1"/>
            <a:r>
              <a:rPr lang="en-US" dirty="0" smtClean="0"/>
              <a:t>Reasons </a:t>
            </a:r>
            <a:r>
              <a:rPr lang="en-US" dirty="0" smtClean="0"/>
              <a:t>with these to form new </a:t>
            </a:r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Solves the given problem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2462" y="304800"/>
            <a:ext cx="7839075" cy="613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Expert system structure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1169" y="1295400"/>
            <a:ext cx="7841662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Knowledge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knowledge base is the part of an expert system that contains the </a:t>
            </a:r>
            <a:r>
              <a:rPr lang="en-US" dirty="0" smtClean="0"/>
              <a:t>domain knowledge</a:t>
            </a:r>
            <a:r>
              <a:rPr lang="en-US" dirty="0" smtClean="0"/>
              <a:t>, </a:t>
            </a:r>
            <a:r>
              <a:rPr lang="en-US" dirty="0" smtClean="0"/>
              <a:t>i.e. </a:t>
            </a:r>
          </a:p>
          <a:p>
            <a:pPr lvl="1"/>
            <a:r>
              <a:rPr lang="en-US" dirty="0" smtClean="0"/>
              <a:t>Problem </a:t>
            </a:r>
            <a:r>
              <a:rPr lang="en-US" dirty="0" smtClean="0"/>
              <a:t>facts, </a:t>
            </a:r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Relationships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power of an ES lies to a large </a:t>
            </a:r>
            <a:r>
              <a:rPr lang="en-US" dirty="0" smtClean="0"/>
              <a:t>extent in </a:t>
            </a:r>
            <a:r>
              <a:rPr lang="en-US" dirty="0" smtClean="0"/>
              <a:t>its richness of knowledge. Therefore, one of the prime roles of the </a:t>
            </a:r>
            <a:r>
              <a:rPr lang="en-US" dirty="0" smtClean="0"/>
              <a:t>expert system </a:t>
            </a:r>
            <a:r>
              <a:rPr lang="en-US" dirty="0" smtClean="0"/>
              <a:t>designer is to act as a knowledge engineer.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a knowledge </a:t>
            </a:r>
            <a:r>
              <a:rPr lang="en-US" dirty="0" smtClean="0"/>
              <a:t>engineer, the </a:t>
            </a:r>
            <a:r>
              <a:rPr lang="en-US" dirty="0" smtClean="0"/>
              <a:t>designer must overcome the knowledge acquisition bottleneck and find </a:t>
            </a:r>
            <a:r>
              <a:rPr lang="en-US" dirty="0" smtClean="0"/>
              <a:t>an effective </a:t>
            </a:r>
            <a:r>
              <a:rPr lang="en-US" dirty="0" smtClean="0"/>
              <a:t>way to get information from the expert and encode it in the </a:t>
            </a:r>
            <a:r>
              <a:rPr lang="en-US" dirty="0" smtClean="0"/>
              <a:t>knowledge base</a:t>
            </a:r>
            <a:r>
              <a:rPr lang="en-US" dirty="0" smtClean="0"/>
              <a:t>, using one of the knowledge representation </a:t>
            </a:r>
            <a:r>
              <a:rPr lang="en-US" dirty="0" smtClean="0"/>
              <a:t>techniques.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way of encoding that knowledge is in </a:t>
            </a:r>
            <a:r>
              <a:rPr lang="en-US" dirty="0" smtClean="0"/>
              <a:t>the form </a:t>
            </a:r>
            <a:r>
              <a:rPr lang="en-US" dirty="0" smtClean="0"/>
              <a:t>of IF-THEN rules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Working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The working memory is the ‘part of the expert system that contains the </a:t>
            </a:r>
            <a:r>
              <a:rPr lang="en-US" dirty="0" smtClean="0"/>
              <a:t>problem facts </a:t>
            </a:r>
            <a:r>
              <a:rPr lang="en-US" dirty="0" smtClean="0"/>
              <a:t>that are discovered during the session’ according to Durkin. 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session </a:t>
            </a:r>
            <a:r>
              <a:rPr lang="en-US" dirty="0" smtClean="0"/>
              <a:t>in the </a:t>
            </a:r>
            <a:r>
              <a:rPr lang="en-US" dirty="0" smtClean="0"/>
              <a:t>working memory corresponds to one consultation. During a consultation:</a:t>
            </a:r>
          </a:p>
          <a:p>
            <a:pPr lvl="1"/>
            <a:r>
              <a:rPr lang="en-US" dirty="0" smtClean="0"/>
              <a:t>User </a:t>
            </a:r>
            <a:r>
              <a:rPr lang="en-US" dirty="0" smtClean="0"/>
              <a:t>presents some facts about the situation.</a:t>
            </a:r>
          </a:p>
          <a:p>
            <a:pPr lvl="1"/>
            <a:r>
              <a:rPr lang="en-US" dirty="0" smtClean="0"/>
              <a:t>These </a:t>
            </a:r>
            <a:r>
              <a:rPr lang="en-US" dirty="0" smtClean="0"/>
              <a:t>are stored in the working memory.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/>
              <a:t>these and the knowledge stored in the knowledge base, </a:t>
            </a:r>
            <a:r>
              <a:rPr lang="en-US" dirty="0" smtClean="0"/>
              <a:t>new information </a:t>
            </a:r>
            <a:r>
              <a:rPr lang="en-US" dirty="0" smtClean="0"/>
              <a:t>is inferred and also added to the working memory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Inference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/>
              <a:t>The inference engine can be viewed as the processor in an expert system </a:t>
            </a:r>
            <a:r>
              <a:rPr lang="en-US" dirty="0" smtClean="0"/>
              <a:t>that matches </a:t>
            </a:r>
            <a:r>
              <a:rPr lang="en-US" dirty="0" smtClean="0"/>
              <a:t>the facts contained in the working memory with the domain </a:t>
            </a:r>
            <a:r>
              <a:rPr lang="en-US" dirty="0" smtClean="0"/>
              <a:t>knowledge contained </a:t>
            </a:r>
            <a:r>
              <a:rPr lang="en-US" dirty="0" smtClean="0"/>
              <a:t>in the knowledge base, to draw conclusions about the problem. </a:t>
            </a:r>
            <a:endParaRPr lang="en-US" dirty="0" smtClean="0"/>
          </a:p>
          <a:p>
            <a:r>
              <a:rPr lang="en-US" dirty="0" smtClean="0"/>
              <a:t>It works </a:t>
            </a:r>
            <a:r>
              <a:rPr lang="en-US" dirty="0" smtClean="0"/>
              <a:t>with the knowledge base and the working memory, and draws on both </a:t>
            </a:r>
            <a:r>
              <a:rPr lang="en-US" dirty="0" smtClean="0"/>
              <a:t>to add </a:t>
            </a:r>
            <a:r>
              <a:rPr lang="en-US" dirty="0" smtClean="0"/>
              <a:t>new facts to the working memory.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Inference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If the knowledge of an ES is represented in the form of IF-THEN rules, </a:t>
            </a:r>
            <a:r>
              <a:rPr lang="en-US" dirty="0" smtClean="0"/>
              <a:t>the Inference </a:t>
            </a:r>
            <a:r>
              <a:rPr lang="en-US" dirty="0" smtClean="0"/>
              <a:t>Engine has the following strategy: </a:t>
            </a:r>
            <a:endParaRPr lang="en-US" dirty="0" smtClean="0"/>
          </a:p>
          <a:p>
            <a:pPr lvl="1"/>
            <a:r>
              <a:rPr lang="en-US" dirty="0" smtClean="0"/>
              <a:t>Match </a:t>
            </a:r>
            <a:r>
              <a:rPr lang="en-US" dirty="0" smtClean="0"/>
              <a:t>given facts in </a:t>
            </a:r>
            <a:r>
              <a:rPr lang="en-US" dirty="0" smtClean="0"/>
              <a:t>working memory </a:t>
            </a:r>
            <a:r>
              <a:rPr lang="en-US" dirty="0" smtClean="0"/>
              <a:t>to the premises of the rules in the knowledge </a:t>
            </a:r>
            <a:r>
              <a:rPr lang="en-US" dirty="0" smtClean="0"/>
              <a:t>base.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match found, ‘</a:t>
            </a:r>
            <a:r>
              <a:rPr lang="en-US" dirty="0" smtClean="0"/>
              <a:t>fire’ the </a:t>
            </a:r>
            <a:r>
              <a:rPr lang="en-US" dirty="0" smtClean="0"/>
              <a:t>conclusion of the rule, i.e. add the conclusion to the working memory. </a:t>
            </a:r>
            <a:endParaRPr lang="en-US" dirty="0" smtClean="0"/>
          </a:p>
          <a:p>
            <a:pPr lvl="1"/>
            <a:r>
              <a:rPr lang="en-US" dirty="0" smtClean="0"/>
              <a:t>Do this repeatedly</a:t>
            </a:r>
            <a:r>
              <a:rPr lang="en-US" dirty="0" smtClean="0"/>
              <a:t>, while new facts can be added, until you come up with the </a:t>
            </a:r>
            <a:r>
              <a:rPr lang="en-US" dirty="0" smtClean="0"/>
              <a:t>desired conclusion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Expert System Example: Family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8112" y="1471612"/>
            <a:ext cx="88677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Expert system example: raining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838199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What is an Expert?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/>
              <a:t>They possess specialized knowledge in a certain </a:t>
            </a:r>
            <a:r>
              <a:rPr lang="en-US" dirty="0" smtClean="0"/>
              <a:t>area.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possess experience in the given </a:t>
            </a:r>
            <a:r>
              <a:rPr lang="en-US" dirty="0" smtClean="0"/>
              <a:t>area.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can </a:t>
            </a:r>
            <a:r>
              <a:rPr lang="en-US" dirty="0" smtClean="0"/>
              <a:t>provide an </a:t>
            </a:r>
            <a:r>
              <a:rPr lang="en-US" dirty="0" smtClean="0"/>
              <a:t>explanation of their </a:t>
            </a:r>
            <a:r>
              <a:rPr lang="en-US" dirty="0" smtClean="0"/>
              <a:t>decisions.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have a skill set that enables them to translate the </a:t>
            </a:r>
            <a:r>
              <a:rPr lang="en-US" dirty="0" smtClean="0"/>
              <a:t>specialized knowledge </a:t>
            </a:r>
            <a:r>
              <a:rPr lang="en-US" dirty="0" smtClean="0"/>
              <a:t>gained through experience into solutions.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What is an expert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smtClean="0"/>
              <a:t>According to Durkin, an expert system is “A </a:t>
            </a:r>
            <a:r>
              <a:rPr lang="en-US" dirty="0" smtClean="0"/>
              <a:t>computer </a:t>
            </a:r>
            <a:r>
              <a:rPr lang="en-US" dirty="0" smtClean="0"/>
              <a:t>program designed to </a:t>
            </a:r>
            <a:r>
              <a:rPr lang="en-US" dirty="0" smtClean="0"/>
              <a:t>model the </a:t>
            </a:r>
            <a:r>
              <a:rPr lang="en-US" dirty="0" smtClean="0"/>
              <a:t>problem solving ability of a human expert”. </a:t>
            </a:r>
            <a:endParaRPr lang="en-US" dirty="0" smtClean="0"/>
          </a:p>
          <a:p>
            <a:r>
              <a:rPr lang="en-US" dirty="0" smtClean="0"/>
              <a:t>Expert system contains two things</a:t>
            </a:r>
          </a:p>
          <a:p>
            <a:pPr lvl="1"/>
            <a:r>
              <a:rPr lang="en-US" dirty="0" smtClean="0"/>
              <a:t>Knowledge</a:t>
            </a:r>
            <a:endParaRPr lang="en-US" dirty="0" smtClean="0"/>
          </a:p>
          <a:p>
            <a:pPr lvl="1"/>
            <a:r>
              <a:rPr lang="en-US" dirty="0" smtClean="0"/>
              <a:t>Reasoning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History and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dirty="0" err="1" smtClean="0"/>
              <a:t>Dendral</a:t>
            </a:r>
            <a:r>
              <a:rPr lang="en-US" dirty="0" smtClean="0"/>
              <a:t> (1960’s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MYCIN (mid 70s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R1/XCON (late 70’s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a human expert and an expert system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Roles of an expert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expert system may take two main roles, relative to the human expert. It </a:t>
            </a:r>
            <a:r>
              <a:rPr lang="en-US" dirty="0" smtClean="0"/>
              <a:t>may replace </a:t>
            </a:r>
            <a:r>
              <a:rPr lang="en-US" dirty="0" smtClean="0"/>
              <a:t>the expert or assist the </a:t>
            </a:r>
            <a:r>
              <a:rPr lang="en-US" dirty="0" smtClean="0"/>
              <a:t>expert</a:t>
            </a:r>
          </a:p>
          <a:p>
            <a:r>
              <a:rPr lang="en-US" b="1" dirty="0" smtClean="0"/>
              <a:t>Replacement of </a:t>
            </a:r>
            <a:r>
              <a:rPr lang="en-US" b="1" dirty="0" smtClean="0"/>
              <a:t>expert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is not very practical in some </a:t>
            </a:r>
            <a:r>
              <a:rPr lang="en-US" dirty="0" smtClean="0"/>
              <a:t>situations, but </a:t>
            </a:r>
            <a:r>
              <a:rPr lang="en-US" dirty="0" smtClean="0"/>
              <a:t>feasible in others. </a:t>
            </a:r>
            <a:endParaRPr lang="en-US" dirty="0" smtClean="0"/>
          </a:p>
          <a:p>
            <a:pPr lvl="1"/>
            <a:r>
              <a:rPr lang="en-US" dirty="0" smtClean="0"/>
              <a:t>Consider </a:t>
            </a:r>
            <a:r>
              <a:rPr lang="en-US" dirty="0" smtClean="0"/>
              <a:t>drastic situations where safety or location is </a:t>
            </a:r>
            <a:r>
              <a:rPr lang="en-US" dirty="0" smtClean="0"/>
              <a:t>an issue</a:t>
            </a:r>
            <a:r>
              <a:rPr lang="en-US" dirty="0" smtClean="0"/>
              <a:t>, e.g. a mission to Mars.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such cases replacement of an expert may be </a:t>
            </a:r>
            <a:r>
              <a:rPr lang="en-US" dirty="0" smtClean="0"/>
              <a:t>the only </a:t>
            </a:r>
            <a:r>
              <a:rPr lang="en-US" dirty="0" smtClean="0"/>
              <a:t>feasible option. </a:t>
            </a:r>
            <a:endParaRPr lang="en-US" dirty="0" smtClean="0"/>
          </a:p>
          <a:p>
            <a:pPr lvl="1"/>
            <a:r>
              <a:rPr lang="en-US" dirty="0" smtClean="0"/>
              <a:t>Also</a:t>
            </a:r>
            <a:r>
              <a:rPr lang="en-US" dirty="0" smtClean="0"/>
              <a:t>, in cases where an expert cannot be available at </a:t>
            </a:r>
            <a:r>
              <a:rPr lang="en-US" dirty="0" smtClean="0"/>
              <a:t>a particular </a:t>
            </a:r>
            <a:r>
              <a:rPr lang="en-US" dirty="0" smtClean="0"/>
              <a:t>geographical location e.g. volcanic areas, it is expedient to use </a:t>
            </a:r>
            <a:r>
              <a:rPr lang="en-US" dirty="0" smtClean="0"/>
              <a:t>an </a:t>
            </a:r>
            <a:r>
              <a:rPr lang="pt-BR" dirty="0" smtClean="0"/>
              <a:t>expert </a:t>
            </a:r>
            <a:r>
              <a:rPr lang="pt-BR" dirty="0" smtClean="0"/>
              <a:t>system as a </a:t>
            </a:r>
            <a:r>
              <a:rPr lang="pt-BR" dirty="0" smtClean="0"/>
              <a:t>substitute.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Roles of an expert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Assisting </a:t>
            </a:r>
            <a:r>
              <a:rPr lang="en-US" b="1" dirty="0" smtClean="0"/>
              <a:t>expert</a:t>
            </a:r>
          </a:p>
          <a:p>
            <a:pPr lvl="1"/>
            <a:r>
              <a:rPr lang="en-US" dirty="0" smtClean="0"/>
              <a:t>Assisting an expert is the most commonly found role of an ES.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goal is to </a:t>
            </a:r>
            <a:r>
              <a:rPr lang="en-US" dirty="0" smtClean="0"/>
              <a:t>aid an </a:t>
            </a:r>
            <a:r>
              <a:rPr lang="en-US" dirty="0" smtClean="0"/>
              <a:t>expert in a routine tasks to increase productivity, or to aid in managing </a:t>
            </a:r>
            <a:r>
              <a:rPr lang="en-US" dirty="0" smtClean="0"/>
              <a:t>a complex </a:t>
            </a:r>
            <a:r>
              <a:rPr lang="en-US" dirty="0" smtClean="0"/>
              <a:t>situation by using an expert system that may itself draw on </a:t>
            </a:r>
            <a:r>
              <a:rPr lang="en-US" dirty="0" smtClean="0"/>
              <a:t>experience of </a:t>
            </a:r>
            <a:r>
              <a:rPr lang="en-US" dirty="0" smtClean="0"/>
              <a:t>other (possibly more than one) individuals. </a:t>
            </a:r>
            <a:endParaRPr lang="en-US" dirty="0" smtClean="0"/>
          </a:p>
          <a:p>
            <a:pPr lvl="1"/>
            <a:r>
              <a:rPr lang="en-US" dirty="0" smtClean="0"/>
              <a:t>Such </a:t>
            </a:r>
            <a:r>
              <a:rPr lang="en-US" dirty="0" smtClean="0"/>
              <a:t>an expert system helps </a:t>
            </a:r>
            <a:r>
              <a:rPr lang="en-US" dirty="0" smtClean="0"/>
              <a:t>an expert </a:t>
            </a:r>
            <a:r>
              <a:rPr lang="en-US" dirty="0" smtClean="0"/>
              <a:t>overcome shortcomings such as recalling relevant information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XCON </a:t>
            </a:r>
            <a:r>
              <a:rPr lang="en-US" dirty="0" smtClean="0"/>
              <a:t>is an example of how an ES can assist an expert.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How are expert systems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Control </a:t>
            </a:r>
            <a:r>
              <a:rPr lang="en-US" b="1" dirty="0" smtClean="0"/>
              <a:t>applications </a:t>
            </a:r>
            <a:r>
              <a:rPr lang="en-US" dirty="0" smtClean="0"/>
              <a:t>(</a:t>
            </a:r>
            <a:r>
              <a:rPr lang="en-US" dirty="0" smtClean="0"/>
              <a:t>e.g. controlling a manufacturing process, or medical </a:t>
            </a:r>
            <a:r>
              <a:rPr lang="en-US" dirty="0" smtClean="0"/>
              <a:t>treatment)</a:t>
            </a:r>
          </a:p>
          <a:p>
            <a:r>
              <a:rPr lang="en-US" b="1" dirty="0" smtClean="0"/>
              <a:t>Design</a:t>
            </a:r>
            <a:r>
              <a:rPr lang="en-US" dirty="0" smtClean="0"/>
              <a:t> (PEACE, </a:t>
            </a:r>
            <a:r>
              <a:rPr lang="en-US" dirty="0" smtClean="0"/>
              <a:t>which is a CAD tool to assist in design of </a:t>
            </a:r>
            <a:r>
              <a:rPr lang="en-US" dirty="0" smtClean="0"/>
              <a:t>electronic structures)</a:t>
            </a:r>
          </a:p>
          <a:p>
            <a:r>
              <a:rPr lang="en-US" b="1" dirty="0" smtClean="0"/>
              <a:t>Diagnosis and </a:t>
            </a:r>
            <a:r>
              <a:rPr lang="en-US" b="1" dirty="0" smtClean="0"/>
              <a:t>Prescription </a:t>
            </a:r>
            <a:r>
              <a:rPr lang="en-US" dirty="0" smtClean="0"/>
              <a:t>(</a:t>
            </a:r>
            <a:r>
              <a:rPr lang="en-US" dirty="0" smtClean="0"/>
              <a:t>e.g. diagnosis based on patient’s symptoms, </a:t>
            </a:r>
            <a:r>
              <a:rPr lang="en-US" dirty="0" smtClean="0"/>
              <a:t>diagnosing malfunctioning </a:t>
            </a:r>
            <a:r>
              <a:rPr lang="en-US" dirty="0" smtClean="0"/>
              <a:t>electronic </a:t>
            </a:r>
            <a:r>
              <a:rPr lang="en-US" dirty="0" smtClean="0"/>
              <a:t>structures)</a:t>
            </a:r>
          </a:p>
          <a:p>
            <a:r>
              <a:rPr lang="en-US" b="1" dirty="0" smtClean="0"/>
              <a:t>Instruction and </a:t>
            </a:r>
            <a:r>
              <a:rPr lang="en-US" b="1" dirty="0" smtClean="0"/>
              <a:t>Simulation </a:t>
            </a:r>
            <a:r>
              <a:rPr lang="en-US" dirty="0" smtClean="0"/>
              <a:t>(Tutoring applications </a:t>
            </a:r>
            <a:r>
              <a:rPr lang="en-US" dirty="0" smtClean="0"/>
              <a:t>include GUIDON (</a:t>
            </a:r>
            <a:r>
              <a:rPr lang="en-US" dirty="0" err="1" smtClean="0"/>
              <a:t>Clancey</a:t>
            </a:r>
            <a:r>
              <a:rPr lang="en-US" dirty="0" smtClean="0"/>
              <a:t> 1979), which instructs students </a:t>
            </a:r>
            <a:r>
              <a:rPr lang="en-US" dirty="0" smtClean="0"/>
              <a:t>in diagnosis </a:t>
            </a:r>
            <a:r>
              <a:rPr lang="en-US" dirty="0" smtClean="0"/>
              <a:t>of bacterial </a:t>
            </a:r>
            <a:r>
              <a:rPr lang="en-US" dirty="0" smtClean="0"/>
              <a:t>infections)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How are expert systems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b="1" dirty="0" smtClean="0"/>
              <a:t>Interpretation </a:t>
            </a:r>
            <a:r>
              <a:rPr lang="en-US" dirty="0" smtClean="0"/>
              <a:t>(</a:t>
            </a:r>
            <a:r>
              <a:rPr lang="en-US" dirty="0" smtClean="0"/>
              <a:t>According to Durkin, interpretation is ‘Producing an understanding of </a:t>
            </a:r>
            <a:r>
              <a:rPr lang="en-US" dirty="0" smtClean="0"/>
              <a:t>situation from </a:t>
            </a:r>
            <a:r>
              <a:rPr lang="en-US" dirty="0" smtClean="0"/>
              <a:t>given information</a:t>
            </a:r>
            <a:r>
              <a:rPr lang="en-US" dirty="0" smtClean="0"/>
              <a:t>’. </a:t>
            </a:r>
            <a:r>
              <a:rPr lang="en-US" dirty="0" smtClean="0"/>
              <a:t>FXAA (1988</a:t>
            </a:r>
            <a:r>
              <a:rPr lang="en-US" dirty="0" smtClean="0"/>
              <a:t>) </a:t>
            </a:r>
            <a:r>
              <a:rPr lang="en-US" dirty="0" smtClean="0"/>
              <a:t>ES provides financial assistance for a commercial </a:t>
            </a:r>
            <a:r>
              <a:rPr lang="en-US" dirty="0" smtClean="0"/>
              <a:t>bank) </a:t>
            </a:r>
          </a:p>
          <a:p>
            <a:r>
              <a:rPr lang="en-US" b="1" dirty="0" smtClean="0"/>
              <a:t>Planning </a:t>
            </a:r>
            <a:r>
              <a:rPr lang="en-US" b="1" dirty="0" smtClean="0"/>
              <a:t>and </a:t>
            </a:r>
            <a:r>
              <a:rPr lang="en-US" b="1" dirty="0" smtClean="0"/>
              <a:t>prediction </a:t>
            </a:r>
            <a:r>
              <a:rPr lang="en-US" dirty="0" smtClean="0"/>
              <a:t>(</a:t>
            </a:r>
            <a:r>
              <a:rPr lang="en-US" dirty="0" smtClean="0"/>
              <a:t>e.g. recommending steps for a </a:t>
            </a:r>
            <a:r>
              <a:rPr lang="en-US" dirty="0" smtClean="0"/>
              <a:t>robot to </a:t>
            </a:r>
            <a:r>
              <a:rPr lang="en-US" dirty="0" smtClean="0"/>
              <a:t>carry out certain steps, cash management </a:t>
            </a:r>
            <a:r>
              <a:rPr lang="en-US" dirty="0" smtClean="0"/>
              <a:t>planning)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930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Expert System</vt:lpstr>
      <vt:lpstr>What is an Expert?</vt:lpstr>
      <vt:lpstr>What is an expert system?</vt:lpstr>
      <vt:lpstr>History and Evolution</vt:lpstr>
      <vt:lpstr>Comparison of a human expert and an expert system</vt:lpstr>
      <vt:lpstr>Roles of an expert system</vt:lpstr>
      <vt:lpstr>Roles of an expert system</vt:lpstr>
      <vt:lpstr>How are expert systems used?</vt:lpstr>
      <vt:lpstr>How are expert systems used?</vt:lpstr>
      <vt:lpstr>Expert system structure</vt:lpstr>
      <vt:lpstr>Slide 11</vt:lpstr>
      <vt:lpstr>Expert system structure</vt:lpstr>
      <vt:lpstr>Knowledge Base</vt:lpstr>
      <vt:lpstr>Working memory</vt:lpstr>
      <vt:lpstr>Inference Engine</vt:lpstr>
      <vt:lpstr>Inference Engine</vt:lpstr>
      <vt:lpstr>Expert System Example: Family</vt:lpstr>
      <vt:lpstr>Expert system example: raining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Representaion</dc:title>
  <dc:creator/>
  <cp:lastModifiedBy>rashid</cp:lastModifiedBy>
  <cp:revision>200</cp:revision>
  <dcterms:created xsi:type="dcterms:W3CDTF">2006-08-16T00:00:00Z</dcterms:created>
  <dcterms:modified xsi:type="dcterms:W3CDTF">2011-05-04T07:28:56Z</dcterms:modified>
</cp:coreProperties>
</file>