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69" r:id="rId3"/>
    <p:sldId id="301"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010400" cy="2667000"/>
          </a:xfrm>
        </p:spPr>
        <p:txBody>
          <a:bodyPr/>
          <a:lstStyle/>
          <a:p>
            <a:r>
              <a:rPr lang="en-US" dirty="0" smtClean="0"/>
              <a:t>Expert System</a:t>
            </a:r>
            <a:endParaRPr lang="en-US" dirty="0"/>
          </a:p>
        </p:txBody>
      </p:sp>
      <p:sp>
        <p:nvSpPr>
          <p:cNvPr id="4" name="Text Box 4"/>
          <p:cNvSpPr txBox="1">
            <a:spLocks noChangeArrowheads="1"/>
          </p:cNvSpPr>
          <p:nvPr/>
        </p:nvSpPr>
        <p:spPr bwMode="auto">
          <a:xfrm>
            <a:off x="0" y="3505200"/>
            <a:ext cx="8686800" cy="2031313"/>
          </a:xfrm>
          <a:prstGeom prst="rect">
            <a:avLst/>
          </a:prstGeom>
          <a:noFill/>
          <a:ln w="57150">
            <a:noFill/>
            <a:miter lim="800000"/>
            <a:headEnd/>
            <a:tailEnd/>
          </a:ln>
        </p:spPr>
        <p:txBody>
          <a:bodyPr wrap="square" lIns="91429" tIns="45714" rIns="91429" bIns="45714">
            <a:spAutoFit/>
          </a:bodyPr>
          <a:lstStyle/>
          <a:p>
            <a:r>
              <a:rPr lang="en-US" b="1" dirty="0">
                <a:latin typeface="Comic Sans MS" pitchFamily="66" charset="0"/>
              </a:rPr>
              <a:t>Note:</a:t>
            </a:r>
            <a:r>
              <a:rPr lang="en-US" dirty="0">
                <a:latin typeface="Comic Sans MS" pitchFamily="66" charset="0"/>
              </a:rPr>
              <a:t> Some slides and/or pictures </a:t>
            </a:r>
            <a:r>
              <a:rPr lang="en-US" dirty="0" smtClean="0">
                <a:latin typeface="Comic Sans MS" pitchFamily="66" charset="0"/>
              </a:rPr>
              <a:t>are adapted </a:t>
            </a:r>
            <a:r>
              <a:rPr lang="en-US" dirty="0">
                <a:latin typeface="Comic Sans MS" pitchFamily="66" charset="0"/>
              </a:rPr>
              <a:t>from </a:t>
            </a:r>
            <a:r>
              <a:rPr lang="en-US" dirty="0" smtClean="0">
                <a:latin typeface="Comic Sans MS" pitchFamily="66" charset="0"/>
              </a:rPr>
              <a:t>Lecture slides / Books of</a:t>
            </a:r>
          </a:p>
          <a:p>
            <a:pPr>
              <a:buFont typeface="Arial" pitchFamily="34" charset="0"/>
              <a:buChar char="•"/>
            </a:pPr>
            <a:r>
              <a:rPr lang="en-US" sz="1600" dirty="0" smtClean="0">
                <a:latin typeface="Comic Sans MS" pitchFamily="66" charset="0"/>
              </a:rPr>
              <a:t>  Dr </a:t>
            </a:r>
            <a:r>
              <a:rPr lang="en-US" sz="1600" dirty="0" err="1" smtClean="0">
                <a:latin typeface="Comic Sans MS" pitchFamily="66" charset="0"/>
              </a:rPr>
              <a:t>Zafar</a:t>
            </a:r>
            <a:r>
              <a:rPr lang="en-US" sz="1600" dirty="0" smtClean="0">
                <a:latin typeface="Comic Sans MS" pitchFamily="66" charset="0"/>
              </a:rPr>
              <a:t> </a:t>
            </a:r>
            <a:r>
              <a:rPr lang="en-US" sz="1600" dirty="0" err="1" smtClean="0">
                <a:latin typeface="Comic Sans MS" pitchFamily="66" charset="0"/>
              </a:rPr>
              <a:t>Alvi</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Text Book - </a:t>
            </a:r>
            <a:r>
              <a:rPr lang="en-US" sz="1600" i="1" dirty="0" err="1" smtClean="0"/>
              <a:t>Aritificial</a:t>
            </a:r>
            <a:r>
              <a:rPr lang="en-US" sz="1600" i="1" dirty="0" smtClean="0"/>
              <a:t> Intelligence Illuminated</a:t>
            </a:r>
            <a:r>
              <a:rPr lang="en-US" sz="1600" dirty="0" smtClean="0"/>
              <a:t> by Ben </a:t>
            </a:r>
            <a:r>
              <a:rPr lang="en-US" sz="1600" dirty="0" err="1" smtClean="0"/>
              <a:t>Coppin</a:t>
            </a:r>
            <a:r>
              <a:rPr lang="en-US" sz="1600" dirty="0" smtClean="0"/>
              <a:t>, </a:t>
            </a:r>
            <a:r>
              <a:rPr lang="en-US" sz="1600" dirty="0" err="1" smtClean="0"/>
              <a:t>Narosa</a:t>
            </a:r>
            <a:r>
              <a:rPr lang="en-US" sz="1600" dirty="0" smtClean="0"/>
              <a:t> Publishers</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Ref Books  </a:t>
            </a:r>
          </a:p>
          <a:p>
            <a:pPr lvl="1">
              <a:buFont typeface="Arial" pitchFamily="34" charset="0"/>
              <a:buChar char="•"/>
            </a:pPr>
            <a:r>
              <a:rPr lang="en-US" sz="1400" i="1" dirty="0" smtClean="0"/>
              <a:t>Artificial Intelligence- Structures &amp; Strategies for Complex Problem Solving by</a:t>
            </a:r>
            <a:r>
              <a:rPr lang="en-US" sz="1400" dirty="0" smtClean="0"/>
              <a:t> George F. Luger, 4</a:t>
            </a:r>
            <a:r>
              <a:rPr lang="en-US" sz="1400" baseline="30000" dirty="0" smtClean="0"/>
              <a:t>th</a:t>
            </a:r>
            <a:r>
              <a:rPr lang="en-US" sz="1400" dirty="0" smtClean="0"/>
              <a:t>  edition, Pearson Education.</a:t>
            </a:r>
          </a:p>
          <a:p>
            <a:pPr lvl="1">
              <a:buFont typeface="Arial" pitchFamily="34" charset="0"/>
              <a:buChar char="•"/>
            </a:pPr>
            <a:r>
              <a:rPr lang="en-US" sz="1400" dirty="0" smtClean="0">
                <a:latin typeface="Comic Sans MS" pitchFamily="66" charset="0"/>
              </a:rPr>
              <a:t> </a:t>
            </a:r>
            <a:r>
              <a:rPr lang="en-US" sz="1400" i="1" dirty="0" smtClean="0"/>
              <a:t>Artificial Intelligence A Modern Approach</a:t>
            </a:r>
            <a:r>
              <a:rPr lang="en-US" sz="1400" dirty="0" smtClean="0"/>
              <a:t> by Stuart Russell &amp; Peter </a:t>
            </a:r>
            <a:r>
              <a:rPr lang="en-US" sz="1400" dirty="0" err="1" smtClean="0"/>
              <a:t>Norvig</a:t>
            </a:r>
            <a:r>
              <a:rPr lang="en-US" sz="1400" dirty="0" smtClean="0">
                <a:latin typeface="Comic Sans MS" pitchFamily="66" charset="0"/>
              </a:rPr>
              <a:t>.</a:t>
            </a:r>
          </a:p>
          <a:p>
            <a:pPr lvl="1">
              <a:buFont typeface="Arial" pitchFamily="34" charset="0"/>
              <a:buChar char="•"/>
            </a:pPr>
            <a:r>
              <a:rPr lang="en-US" sz="1400" smtClean="0"/>
              <a:t>Artificial Intelligence, Third Edition by Patrick Henry Winston</a:t>
            </a:r>
            <a:endParaRPr lang="en-US" sz="1400" dirty="0" smtClean="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Doctor example (forward chaining)</a:t>
            </a:r>
            <a:endParaRPr lang="en-US" dirty="0"/>
          </a:p>
        </p:txBody>
      </p:sp>
      <p:sp>
        <p:nvSpPr>
          <p:cNvPr id="3" name="Content Placeholder 2"/>
          <p:cNvSpPr>
            <a:spLocks noGrp="1"/>
          </p:cNvSpPr>
          <p:nvPr>
            <p:ph idx="1"/>
          </p:nvPr>
        </p:nvSpPr>
        <p:spPr>
          <a:xfrm>
            <a:off x="0" y="1295400"/>
            <a:ext cx="5562600" cy="5562600"/>
          </a:xfrm>
        </p:spPr>
        <p:txBody>
          <a:bodyPr>
            <a:normAutofit fontScale="85000" lnSpcReduction="20000"/>
          </a:bodyPr>
          <a:lstStyle/>
          <a:p>
            <a:pPr algn="ctr">
              <a:buNone/>
            </a:pPr>
            <a:r>
              <a:rPr lang="en-US" b="1" u="sng" dirty="0" smtClean="0"/>
              <a:t>Rules</a:t>
            </a:r>
          </a:p>
          <a:p>
            <a:r>
              <a:rPr lang="en-US" dirty="0" smtClean="0"/>
              <a:t>Rule 1</a:t>
            </a:r>
          </a:p>
          <a:p>
            <a:pPr lvl="1"/>
            <a:r>
              <a:rPr lang="en-US" dirty="0" smtClean="0"/>
              <a:t>IF The patient has deep cough</a:t>
            </a:r>
          </a:p>
          <a:p>
            <a:pPr lvl="1"/>
            <a:r>
              <a:rPr lang="en-US" dirty="0" smtClean="0"/>
              <a:t>AND We suspect an infection</a:t>
            </a:r>
          </a:p>
          <a:p>
            <a:pPr lvl="1"/>
            <a:r>
              <a:rPr lang="en-US" dirty="0" smtClean="0"/>
              <a:t>THEN The patient has Pneumonia</a:t>
            </a:r>
          </a:p>
          <a:p>
            <a:r>
              <a:rPr lang="en-US" dirty="0" smtClean="0"/>
              <a:t>Rule 2</a:t>
            </a:r>
          </a:p>
          <a:p>
            <a:pPr lvl="1"/>
            <a:r>
              <a:rPr lang="en-US" dirty="0" smtClean="0"/>
              <a:t>IF The patient’s temperature is above 100</a:t>
            </a:r>
          </a:p>
          <a:p>
            <a:pPr lvl="1"/>
            <a:r>
              <a:rPr lang="en-US" dirty="0" smtClean="0"/>
              <a:t>THEN Patient has fever</a:t>
            </a:r>
          </a:p>
          <a:p>
            <a:r>
              <a:rPr lang="en-US" dirty="0" smtClean="0"/>
              <a:t>Rule 3</a:t>
            </a:r>
          </a:p>
          <a:p>
            <a:pPr lvl="1"/>
            <a:r>
              <a:rPr lang="en-US" dirty="0" smtClean="0"/>
              <a:t>IF The patient has been sick for over a fortnight</a:t>
            </a:r>
          </a:p>
          <a:p>
            <a:pPr lvl="1"/>
            <a:r>
              <a:rPr lang="en-US" dirty="0" smtClean="0"/>
              <a:t>AND The patient has a fever</a:t>
            </a:r>
          </a:p>
          <a:p>
            <a:pPr lvl="1"/>
            <a:r>
              <a:rPr lang="en-US" dirty="0" smtClean="0"/>
              <a:t>THEN We suspect an infection</a:t>
            </a:r>
          </a:p>
        </p:txBody>
      </p:sp>
      <p:sp>
        <p:nvSpPr>
          <p:cNvPr id="4" name="Content Placeholder 2"/>
          <p:cNvSpPr txBox="1">
            <a:spLocks/>
          </p:cNvSpPr>
          <p:nvPr/>
        </p:nvSpPr>
        <p:spPr>
          <a:xfrm>
            <a:off x="5257800" y="1295400"/>
            <a:ext cx="3886200" cy="5562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i="0" u="sng" strike="noStrike" kern="1200" cap="none" spc="0" normalizeH="0" baseline="0" noProof="0" dirty="0" smtClean="0">
                <a:ln>
                  <a:noFill/>
                </a:ln>
                <a:solidFill>
                  <a:schemeClr val="tx1"/>
                </a:solidFill>
                <a:effectLst/>
                <a:uLnTx/>
                <a:uFillTx/>
                <a:latin typeface="+mn-lt"/>
                <a:ea typeface="+mn-ea"/>
                <a:cs typeface="+mn-cs"/>
              </a:rPr>
              <a:t>Case facts</a:t>
            </a:r>
          </a:p>
          <a:p>
            <a:pPr marL="342900"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Patients temperature= 103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Patient has been sick for over a month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Patient has violent coughing fits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First Pass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28600" y="1066800"/>
            <a:ext cx="8382000" cy="502919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Second Pass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533400" y="1066800"/>
            <a:ext cx="7772400" cy="5334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Third Pass</a:t>
            </a:r>
            <a:endParaRPr lang="en-US" dirty="0"/>
          </a:p>
        </p:txBody>
      </p:sp>
      <p:pic>
        <p:nvPicPr>
          <p:cNvPr id="4099" name="Picture 3"/>
          <p:cNvPicPr>
            <a:picLocks noGrp="1" noChangeAspect="1" noChangeArrowheads="1"/>
          </p:cNvPicPr>
          <p:nvPr>
            <p:ph idx="1"/>
          </p:nvPr>
        </p:nvPicPr>
        <p:blipFill>
          <a:blip r:embed="rId2"/>
          <a:srcRect/>
          <a:stretch>
            <a:fillRect/>
          </a:stretch>
        </p:blipFill>
        <p:spPr bwMode="auto">
          <a:xfrm>
            <a:off x="304800" y="1371600"/>
            <a:ext cx="8382000" cy="48768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Issues in forward chaining</a:t>
            </a:r>
            <a:endParaRPr lang="en-US" dirty="0"/>
          </a:p>
        </p:txBody>
      </p:sp>
      <p:sp>
        <p:nvSpPr>
          <p:cNvPr id="3" name="Content Placeholder 2"/>
          <p:cNvSpPr>
            <a:spLocks noGrp="1"/>
          </p:cNvSpPr>
          <p:nvPr>
            <p:ph idx="1"/>
          </p:nvPr>
        </p:nvSpPr>
        <p:spPr>
          <a:xfrm>
            <a:off x="0" y="1295400"/>
            <a:ext cx="9144000" cy="5562600"/>
          </a:xfrm>
        </p:spPr>
        <p:txBody>
          <a:bodyPr/>
          <a:lstStyle/>
          <a:p>
            <a:r>
              <a:rPr lang="en-US" dirty="0" smtClean="0"/>
              <a:t>Undirected search</a:t>
            </a:r>
          </a:p>
          <a:p>
            <a:pPr lvl="1"/>
            <a:r>
              <a:rPr lang="en-US" dirty="0" smtClean="0"/>
              <a:t>The forward chaining inference engine infers all possible facts from the given facts. </a:t>
            </a:r>
          </a:p>
          <a:p>
            <a:pPr lvl="1"/>
            <a:r>
              <a:rPr lang="en-US" dirty="0" smtClean="0"/>
              <a:t>It has no way of distinguishing between important and unimportant facts. </a:t>
            </a:r>
          </a:p>
          <a:p>
            <a:pPr lvl="1"/>
            <a:r>
              <a:rPr lang="en-US" dirty="0" smtClean="0"/>
              <a:t>Therefore, equal time spent on trivial evidence as well as crucial facts.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Issues in forward chaining</a:t>
            </a: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10000"/>
          </a:bodyPr>
          <a:lstStyle/>
          <a:p>
            <a:r>
              <a:rPr lang="en-US" dirty="0" smtClean="0"/>
              <a:t>Conflict resolution</a:t>
            </a:r>
          </a:p>
          <a:p>
            <a:pPr lvl="1"/>
            <a:r>
              <a:rPr lang="en-US" dirty="0" smtClean="0"/>
              <a:t>This is the question of what to do when the premises of two rules match the given facts. </a:t>
            </a:r>
          </a:p>
          <a:p>
            <a:pPr lvl="1"/>
            <a:r>
              <a:rPr lang="en-US" dirty="0" smtClean="0"/>
              <a:t>Which should be fired first? </a:t>
            </a:r>
          </a:p>
          <a:p>
            <a:pPr lvl="1"/>
            <a:r>
              <a:rPr lang="en-US" dirty="0" smtClean="0"/>
              <a:t>If we fire both, they may add conflicting facts, e.g.</a:t>
            </a:r>
          </a:p>
          <a:p>
            <a:pPr lvl="2"/>
            <a:r>
              <a:rPr lang="en-US" dirty="0" smtClean="0"/>
              <a:t>IF you are bored</a:t>
            </a:r>
          </a:p>
          <a:p>
            <a:pPr lvl="2"/>
            <a:r>
              <a:rPr lang="en-US" dirty="0" smtClean="0"/>
              <a:t>AND you have no cash</a:t>
            </a:r>
          </a:p>
          <a:p>
            <a:pPr lvl="2"/>
            <a:r>
              <a:rPr lang="en-US" dirty="0" smtClean="0"/>
              <a:t>THEN go to a friend’s place</a:t>
            </a:r>
          </a:p>
          <a:p>
            <a:pPr lvl="2"/>
            <a:r>
              <a:rPr lang="en-US" dirty="0" smtClean="0"/>
              <a:t>IF you are bored</a:t>
            </a:r>
          </a:p>
          <a:p>
            <a:pPr lvl="2"/>
            <a:r>
              <a:rPr lang="en-US" dirty="0" smtClean="0"/>
              <a:t>AND you have a credit card</a:t>
            </a:r>
          </a:p>
          <a:p>
            <a:pPr lvl="2"/>
            <a:r>
              <a:rPr lang="en-US" dirty="0" smtClean="0"/>
              <a:t>THEN go watch a movie</a:t>
            </a:r>
          </a:p>
          <a:p>
            <a:pPr lvl="1"/>
            <a:r>
              <a:rPr lang="en-US" dirty="0" smtClean="0"/>
              <a:t>If both rules are fired, you will add conflicting recommendations to the working memory.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Conflict resolution strategies</a:t>
            </a:r>
            <a:endParaRPr lang="en-US" dirty="0"/>
          </a:p>
        </p:txBody>
      </p:sp>
      <p:sp>
        <p:nvSpPr>
          <p:cNvPr id="3" name="Content Placeholder 2"/>
          <p:cNvSpPr>
            <a:spLocks noGrp="1"/>
          </p:cNvSpPr>
          <p:nvPr>
            <p:ph idx="1"/>
          </p:nvPr>
        </p:nvSpPr>
        <p:spPr>
          <a:xfrm>
            <a:off x="0" y="1295400"/>
            <a:ext cx="9144000" cy="5562600"/>
          </a:xfrm>
        </p:spPr>
        <p:txBody>
          <a:bodyPr/>
          <a:lstStyle/>
          <a:p>
            <a:r>
              <a:rPr lang="en-US" dirty="0" smtClean="0"/>
              <a:t>Fire first rule in sequence (rule ordering in list).</a:t>
            </a:r>
          </a:p>
          <a:p>
            <a:r>
              <a:rPr lang="en-US" dirty="0" smtClean="0"/>
              <a:t>Assign rule priorities (rule ordering by importance).</a:t>
            </a:r>
          </a:p>
          <a:p>
            <a:r>
              <a:rPr lang="en-US" dirty="0" smtClean="0"/>
              <a:t>More specific rules (more premises) are preferred over general rules.</a:t>
            </a:r>
          </a:p>
          <a:p>
            <a:r>
              <a:rPr lang="en-US" dirty="0" smtClean="0"/>
              <a:t>Prefer rules whose premises were added more recently to WM (</a:t>
            </a:r>
            <a:r>
              <a:rPr lang="en-US" dirty="0" err="1" smtClean="0"/>
              <a:t>timestamping</a:t>
            </a:r>
            <a:r>
              <a:rPr lang="en-US" dirty="0" smtClean="0"/>
              <a:t>).</a:t>
            </a:r>
          </a:p>
          <a:p>
            <a:r>
              <a:rPr lang="en-US" dirty="0" smtClean="0"/>
              <a:t>Parallel Strategy (view-points).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US" dirty="0" smtClean="0"/>
              <a:t>Backward chaining</a:t>
            </a:r>
            <a:endParaRPr lang="en-US" dirty="0"/>
          </a:p>
        </p:txBody>
      </p:sp>
      <p:sp>
        <p:nvSpPr>
          <p:cNvPr id="3" name="Content Placeholder 2"/>
          <p:cNvSpPr>
            <a:spLocks noGrp="1"/>
          </p:cNvSpPr>
          <p:nvPr>
            <p:ph idx="1"/>
          </p:nvPr>
        </p:nvSpPr>
        <p:spPr>
          <a:xfrm>
            <a:off x="0" y="1295400"/>
            <a:ext cx="9144000" cy="5562600"/>
          </a:xfrm>
        </p:spPr>
        <p:txBody>
          <a:bodyPr/>
          <a:lstStyle/>
          <a:p>
            <a:r>
              <a:rPr lang="en-US" dirty="0" smtClean="0"/>
              <a:t>Backward chaining is an inference strategy that works backward from a hypothesis to a proof. </a:t>
            </a:r>
          </a:p>
          <a:p>
            <a:r>
              <a:rPr lang="en-US" dirty="0" smtClean="0"/>
              <a:t>You begin with a hypothesis about what the situation might be. </a:t>
            </a:r>
          </a:p>
          <a:p>
            <a:r>
              <a:rPr lang="en-US" dirty="0" smtClean="0"/>
              <a:t>Then you prove it using given facts, e.g. a doctor may suspect some disease and proceed by inspection of symptoms. </a:t>
            </a:r>
          </a:p>
          <a:p>
            <a:r>
              <a:rPr lang="en-US" dirty="0" smtClean="0"/>
              <a:t>In backward chaining terminology, the hypothesis to prove is called the goal.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Approach</a:t>
            </a:r>
            <a:endParaRPr lang="en-US" dirty="0"/>
          </a:p>
        </p:txBody>
      </p:sp>
      <p:sp>
        <p:nvSpPr>
          <p:cNvPr id="3" name="Content Placeholder 2"/>
          <p:cNvSpPr>
            <a:spLocks noGrp="1"/>
          </p:cNvSpPr>
          <p:nvPr>
            <p:ph idx="1"/>
          </p:nvPr>
        </p:nvSpPr>
        <p:spPr>
          <a:xfrm>
            <a:off x="0" y="1295400"/>
            <a:ext cx="9144000" cy="5562600"/>
          </a:xfrm>
        </p:spPr>
        <p:txBody>
          <a:bodyPr>
            <a:normAutofit fontScale="85000" lnSpcReduction="20000"/>
          </a:bodyPr>
          <a:lstStyle/>
          <a:p>
            <a:pPr marL="514350" indent="-514350">
              <a:buAutoNum type="arabicPeriod"/>
            </a:pPr>
            <a:r>
              <a:rPr lang="en-US" dirty="0" smtClean="0"/>
              <a:t>Start with the goal.</a:t>
            </a:r>
          </a:p>
          <a:p>
            <a:pPr marL="514350" indent="-514350">
              <a:buAutoNum type="arabicPeriod"/>
            </a:pPr>
            <a:r>
              <a:rPr lang="en-US" dirty="0" smtClean="0"/>
              <a:t>Goal may be in WM initially, so check and you are done if found!</a:t>
            </a:r>
          </a:p>
          <a:p>
            <a:pPr marL="514350" indent="-514350">
              <a:buAutoNum type="arabicPeriod"/>
            </a:pPr>
            <a:r>
              <a:rPr lang="en-US" dirty="0" smtClean="0"/>
              <a:t>If not, then search for goal in the THEN part of the rules (match conclusions, rather than premises). This type of rule is called goal rule.</a:t>
            </a:r>
          </a:p>
          <a:p>
            <a:pPr marL="514350" indent="-514350">
              <a:buAutoNum type="arabicPeriod"/>
            </a:pPr>
            <a:r>
              <a:rPr lang="en-US" dirty="0" smtClean="0"/>
              <a:t>Check to see if the goal rule’s premises are listed in the working memory.</a:t>
            </a:r>
          </a:p>
          <a:p>
            <a:pPr marL="514350" indent="-514350">
              <a:buAutoNum type="arabicPeriod"/>
            </a:pPr>
            <a:r>
              <a:rPr lang="en-US" dirty="0" smtClean="0"/>
              <a:t>Premises not listed become sub-goals to prove.</a:t>
            </a:r>
          </a:p>
          <a:p>
            <a:pPr marL="514350" indent="-514350">
              <a:buAutoNum type="arabicPeriod"/>
            </a:pPr>
            <a:r>
              <a:rPr lang="en-US" dirty="0" smtClean="0"/>
              <a:t>Process continues in a recursive fashion until a premise is found that is not supported by a rule, i.e. a premise is called a primitive, if it cannot be concluded by any rule.</a:t>
            </a:r>
          </a:p>
          <a:p>
            <a:pPr marL="514350" indent="-514350">
              <a:buAutoNum type="arabicPeriod"/>
            </a:pPr>
            <a:r>
              <a:rPr lang="en-US" dirty="0" smtClean="0"/>
              <a:t>When a primitive is found, ask user for information about it. Back track and use this information to prove sub-goals and subsequently the goal.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Backward chaining Doctor example</a:t>
            </a:r>
            <a:endParaRPr lang="en-US" dirty="0"/>
          </a:p>
        </p:txBody>
      </p:sp>
      <p:sp>
        <p:nvSpPr>
          <p:cNvPr id="4" name="Content Placeholder 2"/>
          <p:cNvSpPr>
            <a:spLocks noGrp="1"/>
          </p:cNvSpPr>
          <p:nvPr>
            <p:ph idx="1"/>
          </p:nvPr>
        </p:nvSpPr>
        <p:spPr>
          <a:xfrm>
            <a:off x="0" y="1295400"/>
            <a:ext cx="9144000" cy="5562600"/>
          </a:xfrm>
        </p:spPr>
        <p:txBody>
          <a:bodyPr>
            <a:normAutofit fontScale="85000" lnSpcReduction="20000"/>
          </a:bodyPr>
          <a:lstStyle/>
          <a:p>
            <a:pPr algn="ctr">
              <a:buNone/>
            </a:pPr>
            <a:r>
              <a:rPr lang="en-US" b="1" u="sng" dirty="0" smtClean="0"/>
              <a:t>Rules</a:t>
            </a:r>
          </a:p>
          <a:p>
            <a:r>
              <a:rPr lang="en-US" dirty="0" smtClean="0"/>
              <a:t>Rule 1</a:t>
            </a:r>
          </a:p>
          <a:p>
            <a:pPr lvl="1"/>
            <a:r>
              <a:rPr lang="en-US" dirty="0" smtClean="0"/>
              <a:t>IF The patient has deep cough</a:t>
            </a:r>
          </a:p>
          <a:p>
            <a:pPr lvl="1"/>
            <a:r>
              <a:rPr lang="en-US" dirty="0" smtClean="0"/>
              <a:t>AND We suspect an infection</a:t>
            </a:r>
          </a:p>
          <a:p>
            <a:pPr lvl="1"/>
            <a:r>
              <a:rPr lang="en-US" dirty="0" smtClean="0"/>
              <a:t>THEN The patient has Pneumonia</a:t>
            </a:r>
          </a:p>
          <a:p>
            <a:r>
              <a:rPr lang="en-US" dirty="0" smtClean="0"/>
              <a:t>Rule 2</a:t>
            </a:r>
          </a:p>
          <a:p>
            <a:pPr lvl="1"/>
            <a:r>
              <a:rPr lang="en-US" dirty="0" smtClean="0"/>
              <a:t>IF The patient’s temperature is above 100</a:t>
            </a:r>
          </a:p>
          <a:p>
            <a:pPr lvl="1"/>
            <a:r>
              <a:rPr lang="en-US" dirty="0" smtClean="0"/>
              <a:t>THEN Patient has fever</a:t>
            </a:r>
          </a:p>
          <a:p>
            <a:r>
              <a:rPr lang="en-US" dirty="0" smtClean="0"/>
              <a:t>Rule 3</a:t>
            </a:r>
          </a:p>
          <a:p>
            <a:pPr lvl="1"/>
            <a:r>
              <a:rPr lang="en-US" dirty="0" smtClean="0"/>
              <a:t>IF The patient has been sick for over a fortnight</a:t>
            </a:r>
          </a:p>
          <a:p>
            <a:pPr lvl="1"/>
            <a:r>
              <a:rPr lang="en-US" dirty="0" smtClean="0"/>
              <a:t>AND The patient has a fever</a:t>
            </a:r>
          </a:p>
          <a:p>
            <a:pPr lvl="1"/>
            <a:r>
              <a:rPr lang="en-US" dirty="0" smtClean="0"/>
              <a:t>THEN We suspect an infection</a:t>
            </a:r>
          </a:p>
          <a:p>
            <a:r>
              <a:rPr lang="en-US" dirty="0" smtClean="0"/>
              <a:t>Goal</a:t>
            </a:r>
          </a:p>
          <a:p>
            <a:pPr lvl="1"/>
            <a:r>
              <a:rPr lang="en-US" dirty="0" smtClean="0"/>
              <a:t>Patient has Pneumonia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Explanation facility</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The explanation facility is a module of an expert system that allows transparency of operation, by providing an explanation of how it reached the conclusion. </a:t>
            </a:r>
          </a:p>
          <a:p>
            <a:r>
              <a:rPr lang="en-US" dirty="0" smtClean="0"/>
              <a:t>In the family example above, how does the expert system draw the conclusion that Ali likes Ahmed?</a:t>
            </a:r>
          </a:p>
          <a:p>
            <a:r>
              <a:rPr lang="en-US" dirty="0" smtClean="0"/>
              <a:t>The answer to this is the sequence of reasoning steps as shown with the arrows in the table below.</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152400" y="109538"/>
            <a:ext cx="8915400" cy="6519862"/>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685800" y="0"/>
            <a:ext cx="8458200" cy="21336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762000" y="2085974"/>
            <a:ext cx="8382000" cy="446722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Forward vs. backward chaining</a:t>
            </a:r>
            <a:endParaRPr lang="en-US" dirty="0"/>
          </a:p>
        </p:txBody>
      </p:sp>
      <p:sp>
        <p:nvSpPr>
          <p:cNvPr id="3" name="Content Placeholder 2"/>
          <p:cNvSpPr>
            <a:spLocks noGrp="1"/>
          </p:cNvSpPr>
          <p:nvPr>
            <p:ph idx="1"/>
          </p:nvPr>
        </p:nvSpPr>
        <p:spPr>
          <a:xfrm>
            <a:off x="0" y="990600"/>
            <a:ext cx="9144000" cy="5867400"/>
          </a:xfrm>
        </p:spPr>
        <p:txBody>
          <a:bodyPr>
            <a:normAutofit fontScale="85000" lnSpcReduction="20000"/>
          </a:bodyPr>
          <a:lstStyle/>
          <a:p>
            <a:r>
              <a:rPr lang="en-US" dirty="0" smtClean="0"/>
              <a:t>The exploration of knowledge has different mechanisms in forward and backward chaining. </a:t>
            </a:r>
          </a:p>
          <a:p>
            <a:r>
              <a:rPr lang="en-US" dirty="0" smtClean="0"/>
              <a:t>Backward chaining is more focused and tries to avoid exploring unnecessary paths of reasoning. </a:t>
            </a:r>
          </a:p>
          <a:p>
            <a:r>
              <a:rPr lang="en-US" dirty="0" smtClean="0"/>
              <a:t>Forward chaining, on the other hand is like an exhaustive search.</a:t>
            </a:r>
          </a:p>
          <a:p>
            <a:r>
              <a:rPr lang="en-US" dirty="0" smtClean="0"/>
              <a:t>In the figures below, each node represents a statement. </a:t>
            </a:r>
          </a:p>
          <a:p>
            <a:r>
              <a:rPr lang="en-US" dirty="0" smtClean="0"/>
              <a:t>Forward chaining starts with several facts in the working memory. </a:t>
            </a:r>
          </a:p>
          <a:p>
            <a:r>
              <a:rPr lang="en-US" dirty="0" smtClean="0"/>
              <a:t>It uses rules to generate more facts. </a:t>
            </a:r>
          </a:p>
          <a:p>
            <a:r>
              <a:rPr lang="en-US" dirty="0" smtClean="0"/>
              <a:t>In the end, several facts have been added, amongst which one or more may be relevant. </a:t>
            </a:r>
          </a:p>
          <a:p>
            <a:r>
              <a:rPr lang="en-US" dirty="0" smtClean="0"/>
              <a:t>Backward chaining however, starts with the goal state and tries to reach down to all primitive nodes (marked by ‘?’), where information is sought from the user.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Forward vs. backward chaining</a:t>
            </a:r>
            <a:endParaRPr lang="en-US" dirty="0"/>
          </a:p>
        </p:txBody>
      </p:sp>
      <p:pic>
        <p:nvPicPr>
          <p:cNvPr id="7170" name="Picture 2"/>
          <p:cNvPicPr>
            <a:picLocks noGrp="1" noChangeAspect="1" noChangeArrowheads="1"/>
          </p:cNvPicPr>
          <p:nvPr>
            <p:ph idx="1"/>
          </p:nvPr>
        </p:nvPicPr>
        <p:blipFill>
          <a:blip r:embed="rId2"/>
          <a:srcRect/>
          <a:stretch>
            <a:fillRect/>
          </a:stretch>
        </p:blipFill>
        <p:spPr bwMode="auto">
          <a:xfrm>
            <a:off x="228600" y="1371600"/>
            <a:ext cx="8534400" cy="5257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38200" y="228600"/>
            <a:ext cx="7620000" cy="5943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Characteristics of expert systems</a:t>
            </a: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algn="just"/>
            <a:r>
              <a:rPr lang="en-US" dirty="0" smtClean="0"/>
              <a:t>ES have an explanation facility.</a:t>
            </a:r>
          </a:p>
          <a:p>
            <a:pPr algn="just"/>
            <a:r>
              <a:rPr lang="en-US" dirty="0" smtClean="0"/>
              <a:t>An expert system is different from conventional programs in the sense that program control and knowledge are separate. We can change one while affecting the other minimally.</a:t>
            </a:r>
          </a:p>
          <a:p>
            <a:pPr algn="just"/>
            <a:r>
              <a:rPr lang="en-US" dirty="0" smtClean="0"/>
              <a:t>”There is a clear separation of general knowledge about the problem (the rules forming the knowledge base) from information about the current problem (the input data) and methods for applying the general knowledge to a problem (the rule interpreter).The program itself is only an interpreter (or general reasoning mechanism) and ideally the system can be changed simply by adding or subtracting rules in the knowledge base” (</a:t>
            </a:r>
            <a:r>
              <a:rPr lang="en-US" dirty="0" err="1" smtClean="0"/>
              <a:t>Duda</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Characteristics of expert systems</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An expert system also possesses expert knowledge in that it embodies expertise of human expert. It focuses expertise because the larger the domain, the more complex the expert system becomes.</a:t>
            </a:r>
          </a:p>
          <a:p>
            <a:r>
              <a:rPr lang="en-US" dirty="0" smtClean="0"/>
              <a:t>ES reasons heuristically, by encoding an expert’s rules-of-thumb.</a:t>
            </a:r>
          </a:p>
          <a:p>
            <a:r>
              <a:rPr lang="en-US" dirty="0" smtClean="0"/>
              <a:t>An expert system, like a human expert makes mistakes, but that is tolerable if we can get the expert system to perform at least as well as the human expert.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en-US" dirty="0" smtClean="0"/>
              <a:t>People involved in an expert system project</a:t>
            </a:r>
            <a:endParaRPr lang="en-US" dirty="0"/>
          </a:p>
        </p:txBody>
      </p:sp>
      <p:sp>
        <p:nvSpPr>
          <p:cNvPr id="3" name="Content Placeholder 2"/>
          <p:cNvSpPr>
            <a:spLocks noGrp="1"/>
          </p:cNvSpPr>
          <p:nvPr>
            <p:ph idx="1"/>
          </p:nvPr>
        </p:nvSpPr>
        <p:spPr>
          <a:xfrm>
            <a:off x="0" y="1295400"/>
            <a:ext cx="9144000" cy="5562600"/>
          </a:xfrm>
        </p:spPr>
        <p:txBody>
          <a:bodyPr/>
          <a:lstStyle/>
          <a:p>
            <a:r>
              <a:rPr lang="en-US" dirty="0" smtClean="0"/>
              <a:t>A </a:t>
            </a:r>
            <a:r>
              <a:rPr lang="en-US" b="1" dirty="0" smtClean="0"/>
              <a:t>domain expert </a:t>
            </a:r>
            <a:r>
              <a:rPr lang="en-US" dirty="0" smtClean="0"/>
              <a:t>is ‘A person who posses the skill and knowledge to solve a specific problem in a manner superior to others’ (Durkin).</a:t>
            </a:r>
          </a:p>
          <a:p>
            <a:r>
              <a:rPr lang="en-US" dirty="0" smtClean="0"/>
              <a:t>A </a:t>
            </a:r>
            <a:r>
              <a:rPr lang="en-US" b="1" dirty="0" smtClean="0"/>
              <a:t>knowledge engineer </a:t>
            </a:r>
            <a:r>
              <a:rPr lang="en-US" dirty="0" smtClean="0"/>
              <a:t>is ‘a person who designs, builds and tests an Expert System’ (Durkin).</a:t>
            </a:r>
          </a:p>
          <a:p>
            <a:r>
              <a:rPr lang="en-US" dirty="0" smtClean="0"/>
              <a:t>The </a:t>
            </a:r>
            <a:r>
              <a:rPr lang="en-US" b="1" dirty="0" smtClean="0"/>
              <a:t>end users </a:t>
            </a:r>
            <a:r>
              <a:rPr lang="en-US" dirty="0" smtClean="0"/>
              <a:t>are the people who will use the expert system.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Inference mechanisms</a:t>
            </a:r>
            <a:endParaRPr lang="en-US" dirty="0"/>
          </a:p>
        </p:txBody>
      </p:sp>
      <p:sp>
        <p:nvSpPr>
          <p:cNvPr id="3" name="Content Placeholder 2"/>
          <p:cNvSpPr>
            <a:spLocks noGrp="1"/>
          </p:cNvSpPr>
          <p:nvPr>
            <p:ph idx="1"/>
          </p:nvPr>
        </p:nvSpPr>
        <p:spPr>
          <a:xfrm>
            <a:off x="0" y="1295400"/>
            <a:ext cx="9144000" cy="5562600"/>
          </a:xfrm>
        </p:spPr>
        <p:txBody>
          <a:bodyPr/>
          <a:lstStyle/>
          <a:p>
            <a:r>
              <a:rPr lang="en-US" dirty="0" smtClean="0"/>
              <a:t>We have two formal inference mechanisms; </a:t>
            </a:r>
          </a:p>
          <a:p>
            <a:pPr lvl="1"/>
            <a:r>
              <a:rPr lang="en-US" dirty="0" smtClean="0"/>
              <a:t>Forward chaining </a:t>
            </a:r>
          </a:p>
          <a:p>
            <a:pPr lvl="1"/>
            <a:r>
              <a:rPr lang="en-US" dirty="0" smtClean="0"/>
              <a:t>Backward chaining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en-US" dirty="0" smtClean="0"/>
              <a:t>Forward Chaining (data driven approach)</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Let’s look at how a doctor goes about diagnosing a patient.  He asks the patient for symptoms and then infers diagnosis from symptoms. </a:t>
            </a:r>
          </a:p>
          <a:p>
            <a:r>
              <a:rPr lang="en-US" dirty="0" smtClean="0"/>
              <a:t>Forward chaining is based on the same idea. </a:t>
            </a:r>
          </a:p>
          <a:p>
            <a:r>
              <a:rPr lang="en-US" dirty="0" smtClean="0"/>
              <a:t>It is an “inference strategy that begins with a set of known facts, derives new facts using rules whose premises match the known facts, and continues this process until a goal sate is reached or until no further rules have premises that match the known or derived facts” (Durkin).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r>
              <a:rPr lang="en-US" dirty="0" smtClean="0"/>
              <a:t>Approach</a:t>
            </a:r>
            <a:endParaRPr lang="en-US" dirty="0"/>
          </a:p>
        </p:txBody>
      </p:sp>
      <p:sp>
        <p:nvSpPr>
          <p:cNvPr id="3" name="Content Placeholder 2"/>
          <p:cNvSpPr>
            <a:spLocks noGrp="1"/>
          </p:cNvSpPr>
          <p:nvPr>
            <p:ph idx="1"/>
          </p:nvPr>
        </p:nvSpPr>
        <p:spPr>
          <a:xfrm>
            <a:off x="0" y="1295400"/>
            <a:ext cx="9144000" cy="5562600"/>
          </a:xfrm>
        </p:spPr>
        <p:txBody>
          <a:bodyPr>
            <a:normAutofit/>
          </a:bodyPr>
          <a:lstStyle/>
          <a:p>
            <a:pPr marL="514350" indent="-514350">
              <a:buAutoNum type="arabicPeriod"/>
            </a:pPr>
            <a:r>
              <a:rPr lang="en-US" dirty="0" smtClean="0"/>
              <a:t>Add facts to working memory (WM)</a:t>
            </a:r>
          </a:p>
          <a:p>
            <a:pPr marL="514350" indent="-514350">
              <a:buAutoNum type="arabicPeriod"/>
            </a:pPr>
            <a:r>
              <a:rPr lang="en-US" dirty="0" smtClean="0"/>
              <a:t>Take each rule in turn and check to see if any of its premises match the facts in the WM</a:t>
            </a:r>
          </a:p>
          <a:p>
            <a:pPr marL="514350" indent="-514350">
              <a:buAutoNum type="arabicPeriod"/>
            </a:pPr>
            <a:r>
              <a:rPr lang="en-US" dirty="0" smtClean="0"/>
              <a:t>When matches found for all premises of a rule, place the conclusion of the rule in WM.</a:t>
            </a:r>
          </a:p>
          <a:p>
            <a:pPr marL="514350" indent="-514350">
              <a:buAutoNum type="arabicPeriod"/>
            </a:pPr>
            <a:r>
              <a:rPr lang="en-US" dirty="0" smtClean="0"/>
              <a:t>Repeat this process until no more facts can be added. Each repetition of the process is called </a:t>
            </a:r>
            <a:r>
              <a:rPr lang="en-US" b="1" dirty="0" smtClean="0"/>
              <a:t>a pass</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1251</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Expert System</vt:lpstr>
      <vt:lpstr>Explanation facility</vt:lpstr>
      <vt:lpstr>Slide 3</vt:lpstr>
      <vt:lpstr>Characteristics of expert systems</vt:lpstr>
      <vt:lpstr>Characteristics of expert systems</vt:lpstr>
      <vt:lpstr>People involved in an expert system project</vt:lpstr>
      <vt:lpstr>Inference mechanisms</vt:lpstr>
      <vt:lpstr>Forward Chaining (data driven approach)</vt:lpstr>
      <vt:lpstr>Approach</vt:lpstr>
      <vt:lpstr>Doctor example (forward chaining)</vt:lpstr>
      <vt:lpstr>First Pass</vt:lpstr>
      <vt:lpstr>Second Pass</vt:lpstr>
      <vt:lpstr>Third Pass</vt:lpstr>
      <vt:lpstr>Issues in forward chaining</vt:lpstr>
      <vt:lpstr>Issues in forward chaining</vt:lpstr>
      <vt:lpstr>Conflict resolution strategies</vt:lpstr>
      <vt:lpstr>Backward chaining</vt:lpstr>
      <vt:lpstr>Approach</vt:lpstr>
      <vt:lpstr>Backward chaining Doctor example</vt:lpstr>
      <vt:lpstr>Slide 20</vt:lpstr>
      <vt:lpstr>Slide 21</vt:lpstr>
      <vt:lpstr>Forward vs. backward chaining</vt:lpstr>
      <vt:lpstr>Forward vs. backward chaining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rashid</cp:lastModifiedBy>
  <cp:revision>83</cp:revision>
  <dcterms:created xsi:type="dcterms:W3CDTF">2006-08-16T00:00:00Z</dcterms:created>
  <dcterms:modified xsi:type="dcterms:W3CDTF">2011-05-09T08:08:05Z</dcterms:modified>
</cp:coreProperties>
</file>