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5" r:id="rId5"/>
    <p:sldId id="258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6BDBF54-80ED-4C50-9652-3568757AB4E0}" type="datetimeFigureOut">
              <a:rPr lang="en-US" smtClean="0"/>
              <a:pPr/>
              <a:t>09-Mar-15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8325F7E-1C5A-444E-9A46-CCD19BE860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73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F54-80ED-4C50-9652-3568757AB4E0}" type="datetimeFigureOut">
              <a:rPr lang="en-US" smtClean="0"/>
              <a:pPr/>
              <a:t>09-Mar-15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F7E-1C5A-444E-9A46-CCD19BE86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5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F54-80ED-4C50-9652-3568757AB4E0}" type="datetimeFigureOut">
              <a:rPr lang="en-US" smtClean="0"/>
              <a:pPr/>
              <a:t>09-Mar-15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F7E-1C5A-444E-9A46-CCD19BE860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145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F54-80ED-4C50-9652-3568757AB4E0}" type="datetimeFigureOut">
              <a:rPr lang="en-US" smtClean="0"/>
              <a:pPr/>
              <a:t>09-Mar-15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F7E-1C5A-444E-9A46-CCD19BE86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041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F54-80ED-4C50-9652-3568757AB4E0}" type="datetimeFigureOut">
              <a:rPr lang="en-US" smtClean="0"/>
              <a:pPr/>
              <a:t>09-Mar-15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F7E-1C5A-444E-9A46-CCD19BE86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16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F54-80ED-4C50-9652-3568757AB4E0}" type="datetimeFigureOut">
              <a:rPr lang="en-US" smtClean="0"/>
              <a:pPr/>
              <a:t>09-Mar-15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F7E-1C5A-444E-9A46-CCD19BE86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542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F54-80ED-4C50-9652-3568757AB4E0}" type="datetimeFigureOut">
              <a:rPr lang="en-US" smtClean="0"/>
              <a:pPr/>
              <a:t>09-Mar-15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F7E-1C5A-444E-9A46-CCD19BE860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687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F54-80ED-4C50-9652-3568757AB4E0}" type="datetimeFigureOut">
              <a:rPr lang="en-US" smtClean="0"/>
              <a:pPr/>
              <a:t>09-Mar-15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F7E-1C5A-444E-9A46-CCD19BE860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520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F54-80ED-4C50-9652-3568757AB4E0}" type="datetimeFigureOut">
              <a:rPr lang="en-US" smtClean="0"/>
              <a:pPr/>
              <a:t>09-Mar-15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F7E-1C5A-444E-9A46-CCD19BE860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31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F54-80ED-4C50-9652-3568757AB4E0}" type="datetimeFigureOut">
              <a:rPr lang="en-US" smtClean="0"/>
              <a:pPr/>
              <a:t>09-Mar-15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F7E-1C5A-444E-9A46-CCD19BE86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9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F54-80ED-4C50-9652-3568757AB4E0}" type="datetimeFigureOut">
              <a:rPr lang="en-US" smtClean="0"/>
              <a:pPr/>
              <a:t>09-Mar-15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F7E-1C5A-444E-9A46-CCD19BE860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59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F54-80ED-4C50-9652-3568757AB4E0}" type="datetimeFigureOut">
              <a:rPr lang="en-US" smtClean="0"/>
              <a:pPr/>
              <a:t>09-Mar-15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F7E-1C5A-444E-9A46-CCD19BE86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7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F54-80ED-4C50-9652-3568757AB4E0}" type="datetimeFigureOut">
              <a:rPr lang="en-US" smtClean="0"/>
              <a:pPr/>
              <a:t>09-Mar-15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F7E-1C5A-444E-9A46-CCD19BE860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47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F54-80ED-4C50-9652-3568757AB4E0}" type="datetimeFigureOut">
              <a:rPr lang="en-US" smtClean="0"/>
              <a:pPr/>
              <a:t>09-Mar-15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F7E-1C5A-444E-9A46-CCD19BE860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78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F54-80ED-4C50-9652-3568757AB4E0}" type="datetimeFigureOut">
              <a:rPr lang="en-US" smtClean="0"/>
              <a:pPr/>
              <a:t>09-Mar-15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F7E-1C5A-444E-9A46-CCD19BE86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F54-80ED-4C50-9652-3568757AB4E0}" type="datetimeFigureOut">
              <a:rPr lang="en-US" smtClean="0"/>
              <a:pPr/>
              <a:t>09-Mar-15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F7E-1C5A-444E-9A46-CCD19BE860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22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F54-80ED-4C50-9652-3568757AB4E0}" type="datetimeFigureOut">
              <a:rPr lang="en-US" smtClean="0"/>
              <a:pPr/>
              <a:t>09-Mar-15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F7E-1C5A-444E-9A46-CCD19BE86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9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BDBF54-80ED-4C50-9652-3568757AB4E0}" type="datetimeFigureOut">
              <a:rPr lang="en-US" smtClean="0"/>
              <a:pPr/>
              <a:t>09-Mar-15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325F7E-1C5A-444E-9A46-CCD19BE86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2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617137"/>
          </a:xfrm>
        </p:spPr>
        <p:txBody>
          <a:bodyPr/>
          <a:lstStyle/>
          <a:p>
            <a:r>
              <a:rPr lang="en-US" dirty="0" smtClean="0"/>
              <a:t>Introduction </a:t>
            </a:r>
            <a:r>
              <a:rPr lang="en-US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Theory of Automata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14800"/>
            <a:ext cx="5308866" cy="116597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4000" dirty="0" smtClean="0"/>
              <a:t>By:</a:t>
            </a:r>
            <a:endParaRPr lang="en-US" sz="4000" dirty="0"/>
          </a:p>
          <a:p>
            <a:r>
              <a:rPr lang="en-US" sz="4000" dirty="0" smtClean="0"/>
              <a:t>Wasim Ahmad Khan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Formal Languages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Formal means to study about form / structure /shape ; Meaning is out of Scope of our study of formal languages.</a:t>
            </a:r>
          </a:p>
          <a:p>
            <a:pPr marL="0" indent="0">
              <a:buNone/>
            </a:pPr>
            <a:r>
              <a:rPr lang="en-US" dirty="0" smtClean="0"/>
              <a:t>For example:</a:t>
            </a:r>
          </a:p>
          <a:p>
            <a:pPr marL="0" indent="0" algn="ctr">
              <a:buNone/>
            </a:pPr>
            <a:r>
              <a:rPr lang="en-US" sz="2800" b="1" i="1" dirty="0" smtClean="0"/>
              <a:t>She is a boy.</a:t>
            </a:r>
            <a:endParaRPr lang="en-US" i="1" dirty="0"/>
          </a:p>
          <a:p>
            <a:pPr marL="0" indent="0">
              <a:buNone/>
            </a:pPr>
            <a:r>
              <a:rPr lang="en-US" sz="2000" dirty="0" smtClean="0"/>
              <a:t>This sentence is structure wise correct but meaning wise incorrect. In formal languages it is correct but incorrect in Natural language English.</a:t>
            </a:r>
          </a:p>
        </p:txBody>
      </p:sp>
    </p:spTree>
    <p:extLst>
      <p:ext uri="{BB962C8B-B14F-4D97-AF65-F5344CB8AC3E}">
        <p14:creationId xmlns:p14="http://schemas.microsoft.com/office/powerpoint/2010/main" val="40938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What do you think about it ???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en-US" sz="2800" dirty="0" smtClean="0"/>
              <a:t>Automata?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 typeface="Wingdings" pitchFamily="2" charset="2"/>
              <a:buChar char="Ø"/>
            </a:pPr>
            <a:r>
              <a:rPr lang="en-US" sz="2800" dirty="0" smtClean="0"/>
              <a:t>Language?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 typeface="Wingdings" pitchFamily="2" charset="2"/>
              <a:buChar char="Ø"/>
            </a:pPr>
            <a:r>
              <a:rPr lang="en-US" sz="2800" dirty="0" smtClean="0"/>
              <a:t>Relation between Language and Machine?</a:t>
            </a:r>
          </a:p>
        </p:txBody>
      </p:sp>
    </p:spTree>
    <p:extLst>
      <p:ext uri="{BB962C8B-B14F-4D97-AF65-F5344CB8AC3E}">
        <p14:creationId xmlns:p14="http://schemas.microsoft.com/office/powerpoint/2010/main" val="28824563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What does “Theory of Automata” mean?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 wor</a:t>
            </a:r>
            <a:r>
              <a:rPr lang="en-US" sz="3200" dirty="0" smtClean="0"/>
              <a:t>d “Theory” means that this subject is a more mathematical subject and less practical.</a:t>
            </a:r>
          </a:p>
          <a:p>
            <a:pPr marL="0" indent="0">
              <a:buNone/>
            </a:pPr>
            <a:r>
              <a:rPr lang="en-US" sz="3200" dirty="0" smtClean="0"/>
              <a:t>Foundation for practical subject.</a:t>
            </a:r>
          </a:p>
          <a:p>
            <a:pPr marL="0" indent="0">
              <a:buNone/>
            </a:pPr>
            <a:r>
              <a:rPr lang="en-US" sz="3200" dirty="0" smtClean="0"/>
              <a:t>Focuses on theoretical aspects of Computer Science.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063210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Automata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It </a:t>
            </a:r>
            <a:r>
              <a:rPr lang="en-US" sz="3200" dirty="0"/>
              <a:t>is </a:t>
            </a:r>
            <a:r>
              <a:rPr lang="en-US" sz="3200" dirty="0" smtClean="0"/>
              <a:t>plural </a:t>
            </a:r>
            <a:r>
              <a:rPr lang="en-US" sz="3200" dirty="0"/>
              <a:t>of </a:t>
            </a:r>
            <a:r>
              <a:rPr lang="en-US" sz="3200" dirty="0" smtClean="0"/>
              <a:t>Greek word </a:t>
            </a:r>
            <a:r>
              <a:rPr lang="en-US" sz="3200" b="1" i="1" dirty="0" smtClean="0"/>
              <a:t>Automaton</a:t>
            </a:r>
            <a:r>
              <a:rPr lang="en-US" sz="3200" dirty="0" smtClean="0"/>
              <a:t> , which means Machine in English.</a:t>
            </a:r>
          </a:p>
          <a:p>
            <a:pPr marL="0" indent="0">
              <a:buNone/>
            </a:pPr>
            <a:r>
              <a:rPr lang="en-US" sz="3200" dirty="0" smtClean="0"/>
              <a:t>Hence, Automata means </a:t>
            </a:r>
            <a:r>
              <a:rPr lang="en-US" sz="3200" b="1" i="1" dirty="0" smtClean="0"/>
              <a:t>Machines</a:t>
            </a:r>
            <a:r>
              <a:rPr lang="en-US" sz="32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7700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Language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Language is nothing except the   </a:t>
            </a:r>
          </a:p>
          <a:p>
            <a:pPr marL="0" indent="0">
              <a:buNone/>
            </a:pPr>
            <a:r>
              <a:rPr lang="en-US" sz="3200" dirty="0" smtClean="0"/>
              <a:t>         </a:t>
            </a:r>
            <a:r>
              <a:rPr lang="en-US" sz="3200" b="1" i="1" dirty="0" smtClean="0"/>
              <a:t>collection of Rules</a:t>
            </a:r>
            <a:r>
              <a:rPr lang="en-US" sz="32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4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5337"/>
            <a:ext cx="7543800" cy="130386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Relation between Machine &amp; Language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As all of you know that </a:t>
            </a:r>
            <a:r>
              <a:rPr lang="en-US" sz="2600" b="1" i="1" dirty="0" smtClean="0"/>
              <a:t>to instruct any machine </a:t>
            </a:r>
            <a:r>
              <a:rPr lang="en-US" sz="2600" dirty="0" smtClean="0"/>
              <a:t>you </a:t>
            </a:r>
            <a:r>
              <a:rPr lang="en-US" sz="2600" b="1" i="1" dirty="0" smtClean="0"/>
              <a:t>need to know its language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r>
              <a:rPr lang="en-US" sz="2600" dirty="0" smtClean="0"/>
              <a:t>Similarly, if you </a:t>
            </a:r>
            <a:r>
              <a:rPr lang="en-US" sz="2600" b="1" i="1" dirty="0" smtClean="0"/>
              <a:t>know a language </a:t>
            </a:r>
            <a:r>
              <a:rPr lang="en-US" sz="2600" dirty="0" smtClean="0"/>
              <a:t>that language is of no use unless you </a:t>
            </a:r>
            <a:r>
              <a:rPr lang="en-US" sz="2600" b="1" i="1" dirty="0" smtClean="0"/>
              <a:t>have a machine </a:t>
            </a:r>
            <a:r>
              <a:rPr lang="en-US" sz="2600" dirty="0" smtClean="0"/>
              <a:t>which can understand that language.</a:t>
            </a:r>
          </a:p>
          <a:p>
            <a:pPr marL="0" indent="0">
              <a:buNone/>
            </a:pPr>
            <a:r>
              <a:rPr lang="en-US" sz="4000" b="1" dirty="0" smtClean="0"/>
              <a:t>So :</a:t>
            </a:r>
          </a:p>
          <a:p>
            <a:pPr marL="0" indent="0">
              <a:buNone/>
            </a:pPr>
            <a:r>
              <a:rPr lang="en-US" sz="2800" dirty="0" smtClean="0"/>
              <a:t>Language and machine both are inter-related. One is useless in the absence of other.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2211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Parts of the Language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590800"/>
            <a:ext cx="7128935" cy="3444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+mj-lt"/>
              </a:rPr>
              <a:t>Alphabet/Symbol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 finite non-empty set of </a:t>
            </a:r>
            <a:r>
              <a:rPr lang="en-US" dirty="0" smtClean="0"/>
              <a:t>specific symbols </a:t>
            </a:r>
            <a:r>
              <a:rPr lang="en-US" dirty="0"/>
              <a:t>(letters), is called </a:t>
            </a:r>
            <a:r>
              <a:rPr lang="en-US" dirty="0" smtClean="0"/>
              <a:t>alphabet . </a:t>
            </a:r>
            <a:r>
              <a:rPr lang="en-US" dirty="0"/>
              <a:t>It is denoted by </a:t>
            </a:r>
            <a:r>
              <a:rPr lang="en-US" dirty="0" smtClean="0"/>
              <a:t>Greek </a:t>
            </a:r>
            <a:r>
              <a:rPr lang="en-US" dirty="0"/>
              <a:t>letter </a:t>
            </a:r>
            <a:r>
              <a:rPr lang="en-US" dirty="0" smtClean="0"/>
              <a:t>∑ (Sigma).</a:t>
            </a:r>
            <a:endParaRPr lang="en-US" dirty="0"/>
          </a:p>
          <a:p>
            <a:pPr marL="0" indent="0">
              <a:buNone/>
            </a:pPr>
            <a:r>
              <a:rPr lang="en-US" sz="2800" b="1" dirty="0" smtClean="0">
                <a:latin typeface="+mj-lt"/>
              </a:rPr>
              <a:t>Word</a:t>
            </a:r>
          </a:p>
          <a:p>
            <a:pPr marL="0" indent="0">
              <a:buNone/>
            </a:pPr>
            <a:r>
              <a:rPr lang="en-US" dirty="0" smtClean="0"/>
              <a:t>Specific letters  in specific quantity and in Specific order.</a:t>
            </a:r>
          </a:p>
          <a:p>
            <a:pPr marL="0" indent="0">
              <a:buNone/>
            </a:pPr>
            <a:r>
              <a:rPr lang="en-US" sz="2800" b="1" dirty="0" smtClean="0"/>
              <a:t>Sentence</a:t>
            </a:r>
          </a:p>
          <a:p>
            <a:pPr marL="0" indent="0">
              <a:buNone/>
            </a:pPr>
            <a:r>
              <a:rPr lang="en-US" dirty="0" smtClean="0"/>
              <a:t>Specific words  in specific quantity and in Specific order.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4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to study language?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There are two parts of study of a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Structure/Syntax</a:t>
            </a:r>
          </a:p>
          <a:p>
            <a:pPr marL="457200" lvl="1" indent="0">
              <a:buNone/>
            </a:pPr>
            <a:r>
              <a:rPr lang="en-US" dirty="0" smtClean="0"/>
              <a:t>Its study includes how the correct words/sentences are formed. </a:t>
            </a:r>
          </a:p>
          <a:p>
            <a:pPr marL="457200" lvl="1" indent="0">
              <a:buNone/>
            </a:pPr>
            <a:r>
              <a:rPr lang="en-US" dirty="0" smtClean="0"/>
              <a:t>( No syntax errors 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Meaning/Semantics</a:t>
            </a:r>
          </a:p>
          <a:p>
            <a:pPr marL="514350" indent="-514350">
              <a:buNone/>
            </a:pPr>
            <a:r>
              <a:rPr lang="en-US" sz="2800" dirty="0" smtClean="0"/>
              <a:t>	its study includes </a:t>
            </a:r>
            <a:r>
              <a:rPr lang="en-US" dirty="0" smtClean="0"/>
              <a:t>how to decide that a structurally correct formed word/sentence has a correct meaning associated  or not</a:t>
            </a:r>
            <a:r>
              <a:rPr lang="en-US" sz="2000" dirty="0" smtClean="0"/>
              <a:t>. </a:t>
            </a:r>
            <a:r>
              <a:rPr lang="en-US" sz="2000" dirty="0"/>
              <a:t>( No </a:t>
            </a:r>
            <a:r>
              <a:rPr lang="en-US" sz="2000" dirty="0" err="1" smtClean="0"/>
              <a:t>Semantical</a:t>
            </a:r>
            <a:r>
              <a:rPr lang="en-US" sz="2000" dirty="0" smtClean="0"/>
              <a:t> </a:t>
            </a:r>
            <a:r>
              <a:rPr lang="en-US" sz="2000" dirty="0"/>
              <a:t>errors )</a:t>
            </a:r>
          </a:p>
        </p:txBody>
      </p:sp>
    </p:spTree>
    <p:extLst>
      <p:ext uri="{BB962C8B-B14F-4D97-AF65-F5344CB8AC3E}">
        <p14:creationId xmlns:p14="http://schemas.microsoft.com/office/powerpoint/2010/main" val="281669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Types of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There are </a:t>
            </a:r>
            <a:r>
              <a:rPr lang="en-US" sz="2800" dirty="0" smtClean="0"/>
              <a:t>many types of languages but we have experience of using two types </a:t>
            </a:r>
            <a:r>
              <a:rPr lang="en-US" sz="2800" dirty="0"/>
              <a:t>of </a:t>
            </a:r>
            <a:r>
              <a:rPr lang="en-US" sz="2800" dirty="0" smtClean="0"/>
              <a:t>languages: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		Formal Languages </a:t>
            </a:r>
            <a:r>
              <a:rPr lang="en-US" sz="2000" dirty="0" smtClean="0"/>
              <a:t>( Java/C++/Perl/C/ …) </a:t>
            </a:r>
          </a:p>
          <a:p>
            <a:pPr>
              <a:buNone/>
            </a:pPr>
            <a:r>
              <a:rPr lang="en-US" sz="2000" dirty="0" smtClean="0"/>
              <a:t>	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		Natural Languages </a:t>
            </a:r>
            <a:r>
              <a:rPr lang="en-US" sz="2000" dirty="0" smtClean="0"/>
              <a:t>(English/Hindi/Arabic/ …)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217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375</TotalTime>
  <Words>320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Garamond</vt:lpstr>
      <vt:lpstr>Wingdings</vt:lpstr>
      <vt:lpstr>Organic</vt:lpstr>
      <vt:lpstr>Introduction to Theory of Automata</vt:lpstr>
      <vt:lpstr>What do you think about it ???</vt:lpstr>
      <vt:lpstr>What does “Theory of Automata” mean?</vt:lpstr>
      <vt:lpstr>Automata</vt:lpstr>
      <vt:lpstr>Language </vt:lpstr>
      <vt:lpstr>Relation between Machine &amp; Language</vt:lpstr>
      <vt:lpstr>Parts of the Language</vt:lpstr>
      <vt:lpstr>How to study language?</vt:lpstr>
      <vt:lpstr>Types of Language</vt:lpstr>
      <vt:lpstr>Formal Languages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Usman</dc:creator>
  <cp:lastModifiedBy>Wasim Ahmad Khan</cp:lastModifiedBy>
  <cp:revision>31</cp:revision>
  <dcterms:created xsi:type="dcterms:W3CDTF">2015-03-07T15:55:50Z</dcterms:created>
  <dcterms:modified xsi:type="dcterms:W3CDTF">2015-03-09T20:56:10Z</dcterms:modified>
</cp:coreProperties>
</file>